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av" ContentType="audio/x-wav"/>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27"/>
  </p:notesMasterIdLst>
  <p:sldIdLst>
    <p:sldId id="278" r:id="rId3"/>
    <p:sldId id="260" r:id="rId4"/>
    <p:sldId id="265" r:id="rId5"/>
    <p:sldId id="290" r:id="rId6"/>
    <p:sldId id="258" r:id="rId7"/>
    <p:sldId id="291" r:id="rId8"/>
    <p:sldId id="264" r:id="rId9"/>
    <p:sldId id="272" r:id="rId10"/>
    <p:sldId id="268" r:id="rId11"/>
    <p:sldId id="273" r:id="rId12"/>
    <p:sldId id="270" r:id="rId13"/>
    <p:sldId id="279" r:id="rId14"/>
    <p:sldId id="271" r:id="rId15"/>
    <p:sldId id="284" r:id="rId16"/>
    <p:sldId id="285" r:id="rId17"/>
    <p:sldId id="286" r:id="rId18"/>
    <p:sldId id="287" r:id="rId19"/>
    <p:sldId id="288" r:id="rId20"/>
    <p:sldId id="289" r:id="rId21"/>
    <p:sldId id="294" r:id="rId22"/>
    <p:sldId id="295" r:id="rId23"/>
    <p:sldId id="296" r:id="rId24"/>
    <p:sldId id="293" r:id="rId25"/>
    <p:sldId id="292"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25" userDrawn="1">
          <p15:clr>
            <a:srgbClr val="A4A3A4"/>
          </p15:clr>
        </p15:guide>
        <p15:guide id="2" pos="331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4343"/>
    <a:srgbClr val="FAFBF6"/>
    <a:srgbClr val="DD7A5B"/>
    <a:srgbClr val="EDBD68"/>
    <a:srgbClr val="EBD48E"/>
    <a:srgbClr val="F6F7F2"/>
    <a:srgbClr val="F2F3EE"/>
    <a:srgbClr val="EEEFEA"/>
    <a:srgbClr val="EDEDED"/>
    <a:srgbClr val="004E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autoAdjust="0"/>
    <p:restoredTop sz="95181" autoAdjust="0"/>
  </p:normalViewPr>
  <p:slideViewPr>
    <p:cSldViewPr snapToGrid="0">
      <p:cViewPr varScale="1">
        <p:scale>
          <a:sx n="95" d="100"/>
          <a:sy n="95" d="100"/>
        </p:scale>
        <p:origin x="213" y="48"/>
      </p:cViewPr>
      <p:guideLst>
        <p:guide orient="horz" pos="1525"/>
        <p:guide pos="331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35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626F5F-F638-4E2B-B2C0-1D7A0E23734C}" type="doc">
      <dgm:prSet loTypeId="urn:microsoft.com/office/officeart/2005/8/layout/matrix1" loCatId="matrix" qsTypeId="urn:microsoft.com/office/officeart/2005/8/quickstyle/3d2" qsCatId="3D" csTypeId="urn:microsoft.com/office/officeart/2005/8/colors/colorful5" csCatId="colorful" phldr="1"/>
      <dgm:spPr/>
      <dgm:t>
        <a:bodyPr/>
        <a:lstStyle/>
        <a:p>
          <a:endParaRPr lang="zh-CN" altLang="en-US"/>
        </a:p>
      </dgm:t>
    </dgm:pt>
    <dgm:pt modelId="{A2670A67-009B-4587-B317-E26F97D2769F}">
      <dgm:prSet phldrT="[文本]"/>
      <dgm:spPr/>
      <dgm:t>
        <a:bodyPr/>
        <a:lstStyle/>
        <a:p>
          <a:r>
            <a:rPr lang="zh-CN" altLang="en-US" dirty="0"/>
            <a:t>振动平台上位机软件系统</a:t>
          </a:r>
        </a:p>
      </dgm:t>
    </dgm:pt>
    <dgm:pt modelId="{02F22CDB-FD5A-45AC-831A-4E5DC78D43A4}" type="parTrans" cxnId="{F8DA688C-3BD8-4D96-ADCD-16398DFD8439}">
      <dgm:prSet/>
      <dgm:spPr/>
      <dgm:t>
        <a:bodyPr/>
        <a:lstStyle/>
        <a:p>
          <a:endParaRPr lang="zh-CN" altLang="en-US"/>
        </a:p>
      </dgm:t>
    </dgm:pt>
    <dgm:pt modelId="{8ABE4256-CFAD-4490-999A-9160B142D807}" type="sibTrans" cxnId="{F8DA688C-3BD8-4D96-ADCD-16398DFD8439}">
      <dgm:prSet/>
      <dgm:spPr/>
      <dgm:t>
        <a:bodyPr/>
        <a:lstStyle/>
        <a:p>
          <a:endParaRPr lang="zh-CN" altLang="en-US"/>
        </a:p>
      </dgm:t>
    </dgm:pt>
    <dgm:pt modelId="{7B26BB13-88B2-445A-842F-966C5E34F267}">
      <dgm:prSet phldrT="[文本]"/>
      <dgm:spPr/>
      <dgm:t>
        <a:bodyPr/>
        <a:lstStyle/>
        <a:p>
          <a:r>
            <a:rPr lang="zh-CN" altLang="en-US"/>
            <a:t>振动平台基本信息界面</a:t>
          </a:r>
        </a:p>
      </dgm:t>
    </dgm:pt>
    <dgm:pt modelId="{9538F53A-EB9B-4645-A2B7-CD101F18309A}" type="parTrans" cxnId="{C2495596-9EEC-40B4-9786-DABA8EFB1B76}">
      <dgm:prSet/>
      <dgm:spPr/>
      <dgm:t>
        <a:bodyPr/>
        <a:lstStyle/>
        <a:p>
          <a:endParaRPr lang="zh-CN" altLang="en-US"/>
        </a:p>
      </dgm:t>
    </dgm:pt>
    <dgm:pt modelId="{CC7130C4-0435-4FCD-8084-7BD4BB2018D1}" type="sibTrans" cxnId="{C2495596-9EEC-40B4-9786-DABA8EFB1B76}">
      <dgm:prSet/>
      <dgm:spPr/>
      <dgm:t>
        <a:bodyPr/>
        <a:lstStyle/>
        <a:p>
          <a:endParaRPr lang="zh-CN" altLang="en-US"/>
        </a:p>
      </dgm:t>
    </dgm:pt>
    <dgm:pt modelId="{C8D30318-AE6C-4C2B-9F02-C6C72A292190}">
      <dgm:prSet phldrT="[文本]"/>
      <dgm:spPr/>
      <dgm:t>
        <a:bodyPr/>
        <a:lstStyle/>
        <a:p>
          <a:r>
            <a:rPr lang="zh-CN" altLang="en-US"/>
            <a:t>控制参数界面</a:t>
          </a:r>
        </a:p>
      </dgm:t>
    </dgm:pt>
    <dgm:pt modelId="{CDA1C84A-A843-4DF7-AFD6-613ED862572D}" type="parTrans" cxnId="{95630023-7513-4FB2-910F-2C08A1C8F867}">
      <dgm:prSet/>
      <dgm:spPr/>
      <dgm:t>
        <a:bodyPr/>
        <a:lstStyle/>
        <a:p>
          <a:endParaRPr lang="zh-CN" altLang="en-US"/>
        </a:p>
      </dgm:t>
    </dgm:pt>
    <dgm:pt modelId="{2F071342-B204-46F2-BB80-88639BE4465E}" type="sibTrans" cxnId="{95630023-7513-4FB2-910F-2C08A1C8F867}">
      <dgm:prSet/>
      <dgm:spPr/>
      <dgm:t>
        <a:bodyPr/>
        <a:lstStyle/>
        <a:p>
          <a:endParaRPr lang="zh-CN" altLang="en-US"/>
        </a:p>
      </dgm:t>
    </dgm:pt>
    <dgm:pt modelId="{7DDF41C8-AD15-4E83-A959-5DD441583A09}">
      <dgm:prSet phldrT="[文本]"/>
      <dgm:spPr/>
      <dgm:t>
        <a:bodyPr/>
        <a:lstStyle/>
        <a:p>
          <a:r>
            <a:rPr lang="zh-CN" altLang="en-US"/>
            <a:t>数据图表可视化界面</a:t>
          </a:r>
        </a:p>
      </dgm:t>
    </dgm:pt>
    <dgm:pt modelId="{A3FD5644-3B53-4ADE-A5E3-CD90408F30AE}" type="parTrans" cxnId="{E9E028C5-3B64-4539-AE84-058AB23F1D76}">
      <dgm:prSet/>
      <dgm:spPr/>
      <dgm:t>
        <a:bodyPr/>
        <a:lstStyle/>
        <a:p>
          <a:endParaRPr lang="zh-CN" altLang="en-US"/>
        </a:p>
      </dgm:t>
    </dgm:pt>
    <dgm:pt modelId="{64DC1946-0ED8-43C9-8971-CD5DF92AFD25}" type="sibTrans" cxnId="{E9E028C5-3B64-4539-AE84-058AB23F1D76}">
      <dgm:prSet/>
      <dgm:spPr/>
      <dgm:t>
        <a:bodyPr/>
        <a:lstStyle/>
        <a:p>
          <a:endParaRPr lang="zh-CN" altLang="en-US"/>
        </a:p>
      </dgm:t>
    </dgm:pt>
    <dgm:pt modelId="{40CAB697-CEC8-48F4-ACE2-A58FA021B4D1}">
      <dgm:prSet phldrT="[文本]"/>
      <dgm:spPr/>
      <dgm:t>
        <a:bodyPr/>
        <a:lstStyle/>
        <a:p>
          <a:r>
            <a:rPr lang="zh-CN" altLang="en-US"/>
            <a:t>系统设置界面</a:t>
          </a:r>
        </a:p>
      </dgm:t>
    </dgm:pt>
    <dgm:pt modelId="{A67EAA9F-EC2A-4DEC-B8D8-D7033597C556}" type="parTrans" cxnId="{A6AE86D2-DA76-48BB-B9A6-988E62812B0C}">
      <dgm:prSet/>
      <dgm:spPr/>
      <dgm:t>
        <a:bodyPr/>
        <a:lstStyle/>
        <a:p>
          <a:endParaRPr lang="zh-CN" altLang="en-US"/>
        </a:p>
      </dgm:t>
    </dgm:pt>
    <dgm:pt modelId="{B19AEC09-B051-428D-B478-9E54E55B562F}" type="sibTrans" cxnId="{A6AE86D2-DA76-48BB-B9A6-988E62812B0C}">
      <dgm:prSet/>
      <dgm:spPr/>
      <dgm:t>
        <a:bodyPr/>
        <a:lstStyle/>
        <a:p>
          <a:endParaRPr lang="zh-CN" altLang="en-US"/>
        </a:p>
      </dgm:t>
    </dgm:pt>
    <dgm:pt modelId="{7CEB92F8-25BE-4770-86C7-BBB829D10217}" type="pres">
      <dgm:prSet presAssocID="{F2626F5F-F638-4E2B-B2C0-1D7A0E23734C}" presName="diagram" presStyleCnt="0">
        <dgm:presLayoutVars>
          <dgm:chMax val="1"/>
          <dgm:dir/>
          <dgm:animLvl val="ctr"/>
          <dgm:resizeHandles val="exact"/>
        </dgm:presLayoutVars>
      </dgm:prSet>
      <dgm:spPr/>
    </dgm:pt>
    <dgm:pt modelId="{8E50A291-7710-47BB-AB68-2AA8B58D2BB3}" type="pres">
      <dgm:prSet presAssocID="{F2626F5F-F638-4E2B-B2C0-1D7A0E23734C}" presName="matrix" presStyleCnt="0"/>
      <dgm:spPr/>
    </dgm:pt>
    <dgm:pt modelId="{1A5382EA-07BA-4760-B931-E3E60961DB27}" type="pres">
      <dgm:prSet presAssocID="{F2626F5F-F638-4E2B-B2C0-1D7A0E23734C}" presName="tile1" presStyleLbl="node1" presStyleIdx="0" presStyleCnt="4"/>
      <dgm:spPr/>
    </dgm:pt>
    <dgm:pt modelId="{231D1B8B-C48E-43A6-AA5A-D408D01B1B2A}" type="pres">
      <dgm:prSet presAssocID="{F2626F5F-F638-4E2B-B2C0-1D7A0E23734C}" presName="tile1text" presStyleLbl="node1" presStyleIdx="0" presStyleCnt="4">
        <dgm:presLayoutVars>
          <dgm:chMax val="0"/>
          <dgm:chPref val="0"/>
          <dgm:bulletEnabled val="1"/>
        </dgm:presLayoutVars>
      </dgm:prSet>
      <dgm:spPr/>
    </dgm:pt>
    <dgm:pt modelId="{F1784B1F-BC0F-4363-BC75-D7B0C99CCB35}" type="pres">
      <dgm:prSet presAssocID="{F2626F5F-F638-4E2B-B2C0-1D7A0E23734C}" presName="tile2" presStyleLbl="node1" presStyleIdx="1" presStyleCnt="4"/>
      <dgm:spPr/>
    </dgm:pt>
    <dgm:pt modelId="{2093CBC3-3FB5-4188-8530-AD8936B7D5E6}" type="pres">
      <dgm:prSet presAssocID="{F2626F5F-F638-4E2B-B2C0-1D7A0E23734C}" presName="tile2text" presStyleLbl="node1" presStyleIdx="1" presStyleCnt="4">
        <dgm:presLayoutVars>
          <dgm:chMax val="0"/>
          <dgm:chPref val="0"/>
          <dgm:bulletEnabled val="1"/>
        </dgm:presLayoutVars>
      </dgm:prSet>
      <dgm:spPr/>
    </dgm:pt>
    <dgm:pt modelId="{A308BF6B-3F70-4301-8C1B-454E0832E93E}" type="pres">
      <dgm:prSet presAssocID="{F2626F5F-F638-4E2B-B2C0-1D7A0E23734C}" presName="tile3" presStyleLbl="node1" presStyleIdx="2" presStyleCnt="4"/>
      <dgm:spPr/>
    </dgm:pt>
    <dgm:pt modelId="{557CD8DF-EDDD-428E-98E2-139D61858888}" type="pres">
      <dgm:prSet presAssocID="{F2626F5F-F638-4E2B-B2C0-1D7A0E23734C}" presName="tile3text" presStyleLbl="node1" presStyleIdx="2" presStyleCnt="4">
        <dgm:presLayoutVars>
          <dgm:chMax val="0"/>
          <dgm:chPref val="0"/>
          <dgm:bulletEnabled val="1"/>
        </dgm:presLayoutVars>
      </dgm:prSet>
      <dgm:spPr/>
    </dgm:pt>
    <dgm:pt modelId="{FF9C2734-A69B-4438-8078-5EF762A6A49F}" type="pres">
      <dgm:prSet presAssocID="{F2626F5F-F638-4E2B-B2C0-1D7A0E23734C}" presName="tile4" presStyleLbl="node1" presStyleIdx="3" presStyleCnt="4"/>
      <dgm:spPr/>
    </dgm:pt>
    <dgm:pt modelId="{60892224-E215-4ADC-B52F-6C09B0F2BEB9}" type="pres">
      <dgm:prSet presAssocID="{F2626F5F-F638-4E2B-B2C0-1D7A0E23734C}" presName="tile4text" presStyleLbl="node1" presStyleIdx="3" presStyleCnt="4">
        <dgm:presLayoutVars>
          <dgm:chMax val="0"/>
          <dgm:chPref val="0"/>
          <dgm:bulletEnabled val="1"/>
        </dgm:presLayoutVars>
      </dgm:prSet>
      <dgm:spPr/>
    </dgm:pt>
    <dgm:pt modelId="{89C3AF99-026D-484D-92D9-8CE8847F3809}" type="pres">
      <dgm:prSet presAssocID="{F2626F5F-F638-4E2B-B2C0-1D7A0E23734C}" presName="centerTile" presStyleLbl="fgShp" presStyleIdx="0" presStyleCnt="1">
        <dgm:presLayoutVars>
          <dgm:chMax val="0"/>
          <dgm:chPref val="0"/>
        </dgm:presLayoutVars>
      </dgm:prSet>
      <dgm:spPr/>
    </dgm:pt>
  </dgm:ptLst>
  <dgm:cxnLst>
    <dgm:cxn modelId="{ACE78204-20D2-4DA5-8368-20BE338B3CF0}" type="presOf" srcId="{C8D30318-AE6C-4C2B-9F02-C6C72A292190}" destId="{2093CBC3-3FB5-4188-8530-AD8936B7D5E6}" srcOrd="1" destOrd="0" presId="urn:microsoft.com/office/officeart/2005/8/layout/matrix1"/>
    <dgm:cxn modelId="{AFEB090F-6530-4038-B0A8-9D929F54DF3F}" type="presOf" srcId="{A2670A67-009B-4587-B317-E26F97D2769F}" destId="{89C3AF99-026D-484D-92D9-8CE8847F3809}" srcOrd="0" destOrd="0" presId="urn:microsoft.com/office/officeart/2005/8/layout/matrix1"/>
    <dgm:cxn modelId="{95630023-7513-4FB2-910F-2C08A1C8F867}" srcId="{A2670A67-009B-4587-B317-E26F97D2769F}" destId="{C8D30318-AE6C-4C2B-9F02-C6C72A292190}" srcOrd="1" destOrd="0" parTransId="{CDA1C84A-A843-4DF7-AFD6-613ED862572D}" sibTransId="{2F071342-B204-46F2-BB80-88639BE4465E}"/>
    <dgm:cxn modelId="{E2D7756F-3A92-4096-8E67-93D2C9C0072E}" type="presOf" srcId="{40CAB697-CEC8-48F4-ACE2-A58FA021B4D1}" destId="{FF9C2734-A69B-4438-8078-5EF762A6A49F}" srcOrd="0" destOrd="0" presId="urn:microsoft.com/office/officeart/2005/8/layout/matrix1"/>
    <dgm:cxn modelId="{966D2872-AB03-4939-97B8-A4FD5B5EA26E}" type="presOf" srcId="{7DDF41C8-AD15-4E83-A959-5DD441583A09}" destId="{A308BF6B-3F70-4301-8C1B-454E0832E93E}" srcOrd="0" destOrd="0" presId="urn:microsoft.com/office/officeart/2005/8/layout/matrix1"/>
    <dgm:cxn modelId="{68BE487E-4FA6-425C-8238-8040F6210497}" type="presOf" srcId="{7B26BB13-88B2-445A-842F-966C5E34F267}" destId="{1A5382EA-07BA-4760-B931-E3E60961DB27}" srcOrd="0" destOrd="0" presId="urn:microsoft.com/office/officeart/2005/8/layout/matrix1"/>
    <dgm:cxn modelId="{8EBE1A85-C23E-45FD-BFE2-1D8CBC542553}" type="presOf" srcId="{40CAB697-CEC8-48F4-ACE2-A58FA021B4D1}" destId="{60892224-E215-4ADC-B52F-6C09B0F2BEB9}" srcOrd="1" destOrd="0" presId="urn:microsoft.com/office/officeart/2005/8/layout/matrix1"/>
    <dgm:cxn modelId="{905F4B87-A89B-4706-9B0E-A19EFF1559A5}" type="presOf" srcId="{C8D30318-AE6C-4C2B-9F02-C6C72A292190}" destId="{F1784B1F-BC0F-4363-BC75-D7B0C99CCB35}" srcOrd="0" destOrd="0" presId="urn:microsoft.com/office/officeart/2005/8/layout/matrix1"/>
    <dgm:cxn modelId="{F8DA688C-3BD8-4D96-ADCD-16398DFD8439}" srcId="{F2626F5F-F638-4E2B-B2C0-1D7A0E23734C}" destId="{A2670A67-009B-4587-B317-E26F97D2769F}" srcOrd="0" destOrd="0" parTransId="{02F22CDB-FD5A-45AC-831A-4E5DC78D43A4}" sibTransId="{8ABE4256-CFAD-4490-999A-9160B142D807}"/>
    <dgm:cxn modelId="{C2495596-9EEC-40B4-9786-DABA8EFB1B76}" srcId="{A2670A67-009B-4587-B317-E26F97D2769F}" destId="{7B26BB13-88B2-445A-842F-966C5E34F267}" srcOrd="0" destOrd="0" parTransId="{9538F53A-EB9B-4645-A2B7-CD101F18309A}" sibTransId="{CC7130C4-0435-4FCD-8084-7BD4BB2018D1}"/>
    <dgm:cxn modelId="{3ED781AD-211A-49A5-ACFA-8074E79837FD}" type="presOf" srcId="{7B26BB13-88B2-445A-842F-966C5E34F267}" destId="{231D1B8B-C48E-43A6-AA5A-D408D01B1B2A}" srcOrd="1" destOrd="0" presId="urn:microsoft.com/office/officeart/2005/8/layout/matrix1"/>
    <dgm:cxn modelId="{A2B8EBC0-ECD9-494A-AD67-208ACB24AC9D}" type="presOf" srcId="{F2626F5F-F638-4E2B-B2C0-1D7A0E23734C}" destId="{7CEB92F8-25BE-4770-86C7-BBB829D10217}" srcOrd="0" destOrd="0" presId="urn:microsoft.com/office/officeart/2005/8/layout/matrix1"/>
    <dgm:cxn modelId="{E9E028C5-3B64-4539-AE84-058AB23F1D76}" srcId="{A2670A67-009B-4587-B317-E26F97D2769F}" destId="{7DDF41C8-AD15-4E83-A959-5DD441583A09}" srcOrd="2" destOrd="0" parTransId="{A3FD5644-3B53-4ADE-A5E3-CD90408F30AE}" sibTransId="{64DC1946-0ED8-43C9-8971-CD5DF92AFD25}"/>
    <dgm:cxn modelId="{9E5511D2-BE57-45F2-8137-9B07A1D079E3}" type="presOf" srcId="{7DDF41C8-AD15-4E83-A959-5DD441583A09}" destId="{557CD8DF-EDDD-428E-98E2-139D61858888}" srcOrd="1" destOrd="0" presId="urn:microsoft.com/office/officeart/2005/8/layout/matrix1"/>
    <dgm:cxn modelId="{A6AE86D2-DA76-48BB-B9A6-988E62812B0C}" srcId="{A2670A67-009B-4587-B317-E26F97D2769F}" destId="{40CAB697-CEC8-48F4-ACE2-A58FA021B4D1}" srcOrd="3" destOrd="0" parTransId="{A67EAA9F-EC2A-4DEC-B8D8-D7033597C556}" sibTransId="{B19AEC09-B051-428D-B478-9E54E55B562F}"/>
    <dgm:cxn modelId="{9433CE02-5D4E-4073-9AEF-C5ECFA46A50B}" type="presParOf" srcId="{7CEB92F8-25BE-4770-86C7-BBB829D10217}" destId="{8E50A291-7710-47BB-AB68-2AA8B58D2BB3}" srcOrd="0" destOrd="0" presId="urn:microsoft.com/office/officeart/2005/8/layout/matrix1"/>
    <dgm:cxn modelId="{6114EFD7-383E-4935-82B0-08F89346154A}" type="presParOf" srcId="{8E50A291-7710-47BB-AB68-2AA8B58D2BB3}" destId="{1A5382EA-07BA-4760-B931-E3E60961DB27}" srcOrd="0" destOrd="0" presId="urn:microsoft.com/office/officeart/2005/8/layout/matrix1"/>
    <dgm:cxn modelId="{2239ADF6-7F02-450E-B83C-6E84C1DEA937}" type="presParOf" srcId="{8E50A291-7710-47BB-AB68-2AA8B58D2BB3}" destId="{231D1B8B-C48E-43A6-AA5A-D408D01B1B2A}" srcOrd="1" destOrd="0" presId="urn:microsoft.com/office/officeart/2005/8/layout/matrix1"/>
    <dgm:cxn modelId="{95621302-B500-4FAA-B971-7B37AC743C98}" type="presParOf" srcId="{8E50A291-7710-47BB-AB68-2AA8B58D2BB3}" destId="{F1784B1F-BC0F-4363-BC75-D7B0C99CCB35}" srcOrd="2" destOrd="0" presId="urn:microsoft.com/office/officeart/2005/8/layout/matrix1"/>
    <dgm:cxn modelId="{DBEE5615-37CE-4A62-9AAD-258FE693CCF1}" type="presParOf" srcId="{8E50A291-7710-47BB-AB68-2AA8B58D2BB3}" destId="{2093CBC3-3FB5-4188-8530-AD8936B7D5E6}" srcOrd="3" destOrd="0" presId="urn:microsoft.com/office/officeart/2005/8/layout/matrix1"/>
    <dgm:cxn modelId="{61E7039D-83D4-48F3-9135-37F305B3ED94}" type="presParOf" srcId="{8E50A291-7710-47BB-AB68-2AA8B58D2BB3}" destId="{A308BF6B-3F70-4301-8C1B-454E0832E93E}" srcOrd="4" destOrd="0" presId="urn:microsoft.com/office/officeart/2005/8/layout/matrix1"/>
    <dgm:cxn modelId="{2BCDBB79-2A7A-4D30-BBBD-E213B2333D81}" type="presParOf" srcId="{8E50A291-7710-47BB-AB68-2AA8B58D2BB3}" destId="{557CD8DF-EDDD-428E-98E2-139D61858888}" srcOrd="5" destOrd="0" presId="urn:microsoft.com/office/officeart/2005/8/layout/matrix1"/>
    <dgm:cxn modelId="{442CB3A2-FECC-4B9C-A188-BDBB9E637EFD}" type="presParOf" srcId="{8E50A291-7710-47BB-AB68-2AA8B58D2BB3}" destId="{FF9C2734-A69B-4438-8078-5EF762A6A49F}" srcOrd="6" destOrd="0" presId="urn:microsoft.com/office/officeart/2005/8/layout/matrix1"/>
    <dgm:cxn modelId="{DCF54D7B-8C44-45E4-912D-622CDFDC3CFC}" type="presParOf" srcId="{8E50A291-7710-47BB-AB68-2AA8B58D2BB3}" destId="{60892224-E215-4ADC-B52F-6C09B0F2BEB9}" srcOrd="7" destOrd="0" presId="urn:microsoft.com/office/officeart/2005/8/layout/matrix1"/>
    <dgm:cxn modelId="{1A432325-07B5-429A-A20B-F5662A7D31CD}" type="presParOf" srcId="{7CEB92F8-25BE-4770-86C7-BBB829D10217}" destId="{89C3AF99-026D-484D-92D9-8CE8847F3809}"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5382EA-07BA-4760-B931-E3E60961DB27}">
      <dsp:nvSpPr>
        <dsp:cNvPr id="0" name=""/>
        <dsp:cNvSpPr/>
      </dsp:nvSpPr>
      <dsp:spPr>
        <a:xfrm rot="16200000">
          <a:off x="505437" y="-505437"/>
          <a:ext cx="2309339" cy="3320215"/>
        </a:xfrm>
        <a:prstGeom prst="round1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zh-CN" altLang="en-US" sz="2200" kern="1200"/>
            <a:t>振动平台基本信息界面</a:t>
          </a:r>
        </a:p>
      </dsp:txBody>
      <dsp:txXfrm rot="5400000">
        <a:off x="-1" y="1"/>
        <a:ext cx="3320215" cy="1732005"/>
      </dsp:txXfrm>
    </dsp:sp>
    <dsp:sp modelId="{F1784B1F-BC0F-4363-BC75-D7B0C99CCB35}">
      <dsp:nvSpPr>
        <dsp:cNvPr id="0" name=""/>
        <dsp:cNvSpPr/>
      </dsp:nvSpPr>
      <dsp:spPr>
        <a:xfrm>
          <a:off x="3320215" y="0"/>
          <a:ext cx="3320215" cy="2309339"/>
        </a:xfrm>
        <a:prstGeom prst="round1Rect">
          <a:avLst/>
        </a:prstGeom>
        <a:gradFill rotWithShape="0">
          <a:gsLst>
            <a:gs pos="0">
              <a:schemeClr val="accent5">
                <a:hueOff val="-2451115"/>
                <a:satOff val="-3409"/>
                <a:lumOff val="-1307"/>
                <a:alphaOff val="0"/>
                <a:satMod val="103000"/>
                <a:lumMod val="102000"/>
                <a:tint val="94000"/>
              </a:schemeClr>
            </a:gs>
            <a:gs pos="50000">
              <a:schemeClr val="accent5">
                <a:hueOff val="-2451115"/>
                <a:satOff val="-3409"/>
                <a:lumOff val="-1307"/>
                <a:alphaOff val="0"/>
                <a:satMod val="110000"/>
                <a:lumMod val="100000"/>
                <a:shade val="100000"/>
              </a:schemeClr>
            </a:gs>
            <a:gs pos="100000">
              <a:schemeClr val="accent5">
                <a:hueOff val="-2451115"/>
                <a:satOff val="-3409"/>
                <a:lumOff val="-1307"/>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zh-CN" altLang="en-US" sz="2200" kern="1200"/>
            <a:t>控制参数界面</a:t>
          </a:r>
        </a:p>
      </dsp:txBody>
      <dsp:txXfrm>
        <a:off x="3320215" y="0"/>
        <a:ext cx="3320215" cy="1732005"/>
      </dsp:txXfrm>
    </dsp:sp>
    <dsp:sp modelId="{A308BF6B-3F70-4301-8C1B-454E0832E93E}">
      <dsp:nvSpPr>
        <dsp:cNvPr id="0" name=""/>
        <dsp:cNvSpPr/>
      </dsp:nvSpPr>
      <dsp:spPr>
        <a:xfrm rot="10800000">
          <a:off x="0" y="2309339"/>
          <a:ext cx="3320215" cy="2309339"/>
        </a:xfrm>
        <a:prstGeom prst="round1Rect">
          <a:avLst/>
        </a:prstGeom>
        <a:gradFill rotWithShape="0">
          <a:gsLst>
            <a:gs pos="0">
              <a:schemeClr val="accent5">
                <a:hueOff val="-4902230"/>
                <a:satOff val="-6819"/>
                <a:lumOff val="-2615"/>
                <a:alphaOff val="0"/>
                <a:satMod val="103000"/>
                <a:lumMod val="102000"/>
                <a:tint val="94000"/>
              </a:schemeClr>
            </a:gs>
            <a:gs pos="50000">
              <a:schemeClr val="accent5">
                <a:hueOff val="-4902230"/>
                <a:satOff val="-6819"/>
                <a:lumOff val="-2615"/>
                <a:alphaOff val="0"/>
                <a:satMod val="110000"/>
                <a:lumMod val="100000"/>
                <a:shade val="100000"/>
              </a:schemeClr>
            </a:gs>
            <a:gs pos="100000">
              <a:schemeClr val="accent5">
                <a:hueOff val="-4902230"/>
                <a:satOff val="-6819"/>
                <a:lumOff val="-2615"/>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zh-CN" altLang="en-US" sz="2200" kern="1200"/>
            <a:t>数据图表可视化界面</a:t>
          </a:r>
        </a:p>
      </dsp:txBody>
      <dsp:txXfrm rot="10800000">
        <a:off x="0" y="2886674"/>
        <a:ext cx="3320215" cy="1732005"/>
      </dsp:txXfrm>
    </dsp:sp>
    <dsp:sp modelId="{FF9C2734-A69B-4438-8078-5EF762A6A49F}">
      <dsp:nvSpPr>
        <dsp:cNvPr id="0" name=""/>
        <dsp:cNvSpPr/>
      </dsp:nvSpPr>
      <dsp:spPr>
        <a:xfrm rot="5400000">
          <a:off x="3825652" y="1803902"/>
          <a:ext cx="2309339" cy="3320215"/>
        </a:xfrm>
        <a:prstGeom prst="round1Rect">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zh-CN" altLang="en-US" sz="2200" kern="1200"/>
            <a:t>系统设置界面</a:t>
          </a:r>
        </a:p>
      </dsp:txBody>
      <dsp:txXfrm rot="-5400000">
        <a:off x="3320215" y="2886674"/>
        <a:ext cx="3320215" cy="1732005"/>
      </dsp:txXfrm>
    </dsp:sp>
    <dsp:sp modelId="{89C3AF99-026D-484D-92D9-8CE8847F3809}">
      <dsp:nvSpPr>
        <dsp:cNvPr id="0" name=""/>
        <dsp:cNvSpPr/>
      </dsp:nvSpPr>
      <dsp:spPr>
        <a:xfrm>
          <a:off x="2324150" y="1732005"/>
          <a:ext cx="1992129" cy="1154669"/>
        </a:xfrm>
        <a:prstGeom prst="roundRect">
          <a:avLst/>
        </a:prstGeom>
        <a:solidFill>
          <a:schemeClr val="accent5">
            <a:tint val="40000"/>
            <a:hueOff val="0"/>
            <a:satOff val="0"/>
            <a:lumOff val="0"/>
            <a:alphaOff val="0"/>
          </a:schemeClr>
        </a:solid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振动平台上位机软件系统</a:t>
          </a:r>
        </a:p>
      </dsp:txBody>
      <dsp:txXfrm>
        <a:off x="2380516" y="1788371"/>
        <a:ext cx="1879397" cy="1041937"/>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EA8A7D-B0E7-4853-9FAB-37F92C357381}" type="datetimeFigureOut">
              <a:rPr lang="zh-CN" altLang="en-US" smtClean="0"/>
              <a:t>2018/5/26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55A33B-AF60-4697-874C-A23E677F92A5}" type="slidenum">
              <a:rPr lang="zh-CN" altLang="en-US" smtClean="0"/>
              <a:t>‹#›</a:t>
            </a:fld>
            <a:endParaRPr lang="zh-CN" altLang="en-US"/>
          </a:p>
        </p:txBody>
      </p:sp>
    </p:spTree>
    <p:extLst>
      <p:ext uri="{BB962C8B-B14F-4D97-AF65-F5344CB8AC3E}">
        <p14:creationId xmlns:p14="http://schemas.microsoft.com/office/powerpoint/2010/main" val="3777608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55A33B-AF60-4697-874C-A23E677F92A5}" type="slidenum">
              <a:rPr lang="zh-CN" altLang="en-US" smtClean="0"/>
              <a:t>2</a:t>
            </a:fld>
            <a:endParaRPr lang="zh-CN" altLang="en-US"/>
          </a:p>
        </p:txBody>
      </p:sp>
    </p:spTree>
    <p:extLst>
      <p:ext uri="{BB962C8B-B14F-4D97-AF65-F5344CB8AC3E}">
        <p14:creationId xmlns:p14="http://schemas.microsoft.com/office/powerpoint/2010/main" val="3816104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55A33B-AF60-4697-874C-A23E677F92A5}" type="slidenum">
              <a:rPr lang="zh-CN" altLang="en-US" smtClean="0"/>
              <a:t>17</a:t>
            </a:fld>
            <a:endParaRPr lang="zh-CN" altLang="en-US"/>
          </a:p>
        </p:txBody>
      </p:sp>
    </p:spTree>
    <p:extLst>
      <p:ext uri="{BB962C8B-B14F-4D97-AF65-F5344CB8AC3E}">
        <p14:creationId xmlns:p14="http://schemas.microsoft.com/office/powerpoint/2010/main" val="1156507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263CA72-FBC1-4C72-9018-04C763476854}" type="datetimeFigureOut">
              <a:rPr lang="zh-CN" altLang="en-US" smtClean="0"/>
              <a:t>2018/5/26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74056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263CA72-FBC1-4C72-9018-04C763476854}" type="datetimeFigureOut">
              <a:rPr lang="zh-CN" altLang="en-US" smtClean="0"/>
              <a:t>2018/5/26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149214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263CA72-FBC1-4C72-9018-04C763476854}" type="datetimeFigureOut">
              <a:rPr lang="zh-CN" altLang="en-US" smtClean="0"/>
              <a:t>2018/5/26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872403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263CA72-FBC1-4C72-9018-04C763476854}" type="datetimeFigureOut">
              <a:rPr lang="zh-CN" altLang="en-US" smtClean="0"/>
              <a:t>2018/5/26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98271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263CA72-FBC1-4C72-9018-04C763476854}" type="datetimeFigureOut">
              <a:rPr lang="zh-CN" altLang="en-US" smtClean="0"/>
              <a:t>2018/5/26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3001898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263CA72-FBC1-4C72-9018-04C763476854}" type="datetimeFigureOut">
              <a:rPr lang="zh-CN" altLang="en-US" smtClean="0"/>
              <a:t>2018/5/26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2805562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263CA72-FBC1-4C72-9018-04C763476854}" type="datetimeFigureOut">
              <a:rPr lang="zh-CN" altLang="en-US" smtClean="0"/>
              <a:t>2018/5/26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836227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263CA72-FBC1-4C72-9018-04C763476854}" type="datetimeFigureOut">
              <a:rPr lang="zh-CN" altLang="en-US" smtClean="0"/>
              <a:t>2018/5/26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3067869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263CA72-FBC1-4C72-9018-04C763476854}" type="datetimeFigureOut">
              <a:rPr lang="zh-CN" altLang="en-US" smtClean="0"/>
              <a:t>2018/5/26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423173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263CA72-FBC1-4C72-9018-04C763476854}" type="datetimeFigureOut">
              <a:rPr lang="zh-CN" altLang="en-US" smtClean="0"/>
              <a:t>2018/5/26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81029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263CA72-FBC1-4C72-9018-04C763476854}" type="datetimeFigureOut">
              <a:rPr lang="zh-CN" altLang="en-US" smtClean="0"/>
              <a:t>2018/5/26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35601418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AFBF6"/>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63CA72-FBC1-4C72-9018-04C763476854}" type="datetimeFigureOut">
              <a:rPr lang="zh-CN" altLang="en-US" smtClean="0"/>
              <a:t>2018/5/26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F8B98C-DB5F-4B55-9D66-DF6A42A12D45}" type="slidenum">
              <a:rPr lang="zh-CN" altLang="en-US" smtClean="0"/>
              <a:t>‹#›</a:t>
            </a:fld>
            <a:endParaRPr lang="zh-CN" altLang="en-US"/>
          </a:p>
        </p:txBody>
      </p:sp>
    </p:spTree>
    <p:extLst>
      <p:ext uri="{BB962C8B-B14F-4D97-AF65-F5344CB8AC3E}">
        <p14:creationId xmlns:p14="http://schemas.microsoft.com/office/powerpoint/2010/main" val="30757973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audio" Target="../media/audio2.wav"/></Relationships>
</file>

<file path=ppt/slides/_rels/slide14.xml.rels><?xml version="1.0" encoding="UTF-8" standalone="yes"?>
<Relationships xmlns="http://schemas.openxmlformats.org/package/2006/relationships"><Relationship Id="rId3" Type="http://schemas.openxmlformats.org/officeDocument/2006/relationships/slide" Target="slide5.xml"/><Relationship Id="rId7" Type="http://schemas.openxmlformats.org/officeDocument/2006/relationships/image" Target="../media/image20.tmp"/><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19.tmp"/><Relationship Id="rId5" Type="http://schemas.openxmlformats.org/officeDocument/2006/relationships/image" Target="../media/image18.tmp"/><Relationship Id="rId4" Type="http://schemas.openxmlformats.org/officeDocument/2006/relationships/audio" Target="../media/audio2.wav"/></Relationships>
</file>

<file path=ppt/slides/_rels/slide15.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7.jp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audio" Target="../media/audio2.wav"/></Relationships>
</file>

<file path=ppt/slides/_rels/slide16.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audio" Target="../media/audio2.wav"/></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7" Type="http://schemas.openxmlformats.org/officeDocument/2006/relationships/slide" Target="slide2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2.gif"/><Relationship Id="rId5" Type="http://schemas.openxmlformats.org/officeDocument/2006/relationships/audio" Target="../media/audio2.wav"/><Relationship Id="rId4" Type="http://schemas.openxmlformats.org/officeDocument/2006/relationships/slide" Target="slide8.xml"/></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8.xml"/><Relationship Id="rId7" Type="http://schemas.openxmlformats.org/officeDocument/2006/relationships/image" Target="../media/image24.png"/><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9.png"/><Relationship Id="rId4" Type="http://schemas.openxmlformats.org/officeDocument/2006/relationships/audio" Target="../media/audio2.wav"/></Relationships>
</file>

<file path=ppt/slides/_rels/slide19.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17.jpg"/><Relationship Id="rId1" Type="http://schemas.openxmlformats.org/officeDocument/2006/relationships/slideLayout" Target="../slideLayouts/slideLayout2.xml"/><Relationship Id="rId5" Type="http://schemas.openxmlformats.org/officeDocument/2006/relationships/image" Target="../media/image26.tmp"/><Relationship Id="rId4" Type="http://schemas.openxmlformats.org/officeDocument/2006/relationships/audio" Target="../media/audio2.wav"/></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17.jp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audio" Target="../media/audio2.wav"/></Relationships>
</file>

<file path=ppt/slides/_rels/slide21.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audio" Target="../media/audio2.wav"/></Relationships>
</file>

<file path=ppt/slides/_rels/slide22.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17.jp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audio" Target="../media/audio2.wav"/></Relationships>
</file>

<file path=ppt/slides/_rels/slide23.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audio" Target="../media/audio2.wav"/></Relationships>
</file>

<file path=ppt/slides/_rels/slide24.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34.tmp"/><Relationship Id="rId5" Type="http://schemas.openxmlformats.org/officeDocument/2006/relationships/image" Target="../media/image33.tmp"/><Relationship Id="rId4" Type="http://schemas.openxmlformats.org/officeDocument/2006/relationships/audio" Target="../media/audio2.wav"/></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 Target="slide13.xml"/><Relationship Id="rId1" Type="http://schemas.openxmlformats.org/officeDocument/2006/relationships/slideLayout" Target="../slideLayouts/slideLayout2.xml"/><Relationship Id="rId6" Type="http://schemas.openxmlformats.org/officeDocument/2006/relationships/slide" Target="slide16.xml"/><Relationship Id="rId5" Type="http://schemas.openxmlformats.org/officeDocument/2006/relationships/slide" Target="slide14.xml"/><Relationship Id="rId4" Type="http://schemas.openxmlformats.org/officeDocument/2006/relationships/slide" Target="slide15.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slide" Target="slide17.xml"/><Relationship Id="rId1" Type="http://schemas.openxmlformats.org/officeDocument/2006/relationships/slideLayout" Target="../slideLayouts/slideLayout2.xml"/><Relationship Id="rId6" Type="http://schemas.openxmlformats.org/officeDocument/2006/relationships/slide" Target="slide19.xml"/><Relationship Id="rId5" Type="http://schemas.openxmlformats.org/officeDocument/2006/relationships/image" Target="../media/image9.png"/><Relationship Id="rId4" Type="http://schemas.openxmlformats.org/officeDocument/2006/relationships/slide" Target="slide18.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F4343"/>
        </a:solidFill>
        <a:effectLst/>
      </p:bgPr>
    </p:bg>
    <p:spTree>
      <p:nvGrpSpPr>
        <p:cNvPr id="1" name=""/>
        <p:cNvGrpSpPr/>
        <p:nvPr/>
      </p:nvGrpSpPr>
      <p:grpSpPr>
        <a:xfrm>
          <a:off x="0" y="0"/>
          <a:ext cx="0" cy="0"/>
          <a:chOff x="0" y="0"/>
          <a:chExt cx="0" cy="0"/>
        </a:xfrm>
      </p:grpSpPr>
      <p:pic>
        <p:nvPicPr>
          <p:cNvPr id="13" name="图片 12" descr="194eb05365b582e272c27d3e4a17cef8.jpg">
            <a:extLst>
              <a:ext uri="{FF2B5EF4-FFF2-40B4-BE49-F238E27FC236}">
                <a16:creationId xmlns:a16="http://schemas.microsoft.com/office/drawing/2014/main" id="{53F31273-0C56-4F06-AE35-DC21E00D4F19}"/>
              </a:ext>
            </a:extLst>
          </p:cNvPr>
          <p:cNvPicPr>
            <a:picLocks noChangeAspect="1"/>
          </p:cNvPicPr>
          <p:nvPr/>
        </p:nvPicPr>
        <p:blipFill>
          <a:blip r:embed="rId4"/>
          <a:stretch>
            <a:fillRect/>
          </a:stretch>
        </p:blipFill>
        <p:spPr>
          <a:xfrm>
            <a:off x="-1" y="-9728"/>
            <a:ext cx="5046786" cy="2144884"/>
          </a:xfrm>
          <a:prstGeom prst="rect">
            <a:avLst/>
          </a:prstGeom>
          <a:ln>
            <a:no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73F98B71-8285-44F3-ABA7-41EF113EE33A}"/>
              </a:ext>
            </a:extLst>
          </p:cNvPr>
          <p:cNvPicPr>
            <a:picLocks noChangeAspect="1"/>
          </p:cNvPicPr>
          <p:nvPr/>
        </p:nvPicPr>
        <p:blipFill rotWithShape="1">
          <a:blip r:embed="rId5">
            <a:extLst>
              <a:ext uri="{28A0092B-C50C-407E-A947-70E740481C1C}">
                <a14:useLocalDpi xmlns:a14="http://schemas.microsoft.com/office/drawing/2010/main" val="0"/>
              </a:ext>
            </a:extLst>
          </a:blip>
          <a:srcRect l="-202" t="16320" r="-700" b="10746"/>
          <a:stretch/>
        </p:blipFill>
        <p:spPr>
          <a:xfrm>
            <a:off x="-19250" y="1794093"/>
            <a:ext cx="7854215" cy="3685455"/>
          </a:xfrm>
          <a:prstGeom prst="homePlate">
            <a:avLst/>
          </a:prstGeom>
          <a:ln>
            <a:noFill/>
          </a:ln>
          <a:effectLst>
            <a:outerShdw blurRad="292100" dist="139700" dir="2700000" algn="tl" rotWithShape="0">
              <a:srgbClr val="333333">
                <a:alpha val="65000"/>
              </a:srgbClr>
            </a:outerShdw>
          </a:effectLst>
        </p:spPr>
      </p:pic>
      <p:grpSp>
        <p:nvGrpSpPr>
          <p:cNvPr id="28" name="组合 2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8160731" y="412667"/>
            <a:ext cx="770021" cy="770021"/>
            <a:chOff x="481263" y="417094"/>
            <a:chExt cx="962526" cy="962526"/>
          </a:xfrm>
        </p:grpSpPr>
        <p:sp>
          <p:nvSpPr>
            <p:cNvPr id="29" name="椭圆 28"/>
            <p:cNvSpPr/>
            <p:nvPr/>
          </p:nvSpPr>
          <p:spPr>
            <a:xfrm>
              <a:off x="481263" y="417094"/>
              <a:ext cx="962526" cy="9625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AF43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sp>
        <p:nvSpPr>
          <p:cNvPr id="31" name="文本框 3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9099645" y="286589"/>
            <a:ext cx="2820147" cy="646331"/>
          </a:xfrm>
          <a:prstGeom prst="rect">
            <a:avLst/>
          </a:prstGeom>
          <a:noFill/>
        </p:spPr>
        <p:txBody>
          <a:bodyPr wrap="square" rtlCol="0">
            <a:spAutoFit/>
          </a:bodyPr>
          <a:lstStyle/>
          <a:p>
            <a:r>
              <a:rPr lang="en-US" altLang="zh-CN" sz="3600" b="1" spc="300" dirty="0">
                <a:solidFill>
                  <a:schemeClr val="bg1"/>
                </a:solidFill>
                <a:latin typeface="Miriam" panose="020B0502050101010101" pitchFamily="34" charset="-79"/>
                <a:cs typeface="Miriam" panose="020B0502050101010101" pitchFamily="34" charset="-79"/>
              </a:rPr>
              <a:t>Introduce</a:t>
            </a:r>
            <a:endParaRPr lang="zh-CN" altLang="en-US" sz="2800" b="1" spc="300" dirty="0">
              <a:solidFill>
                <a:schemeClr val="bg1"/>
              </a:solidFill>
              <a:latin typeface="Miriam" panose="020B0502050101010101" pitchFamily="34" charset="-79"/>
              <a:cs typeface="Miriam" panose="020B0502050101010101" pitchFamily="34" charset="-79"/>
            </a:endParaRPr>
          </a:p>
        </p:txBody>
      </p:sp>
      <p:sp>
        <p:nvSpPr>
          <p:cNvPr id="34" name="矩形 3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504709" y="5246441"/>
            <a:ext cx="4852086" cy="1001804"/>
          </a:xfrm>
          <a:prstGeom prst="rect">
            <a:avLst/>
          </a:prstGeom>
          <a:noFill/>
        </p:spPr>
        <p:txBody>
          <a:bodyPr wrap="square" lIns="108000" tIns="36000" bIns="36000" rtlCol="0">
            <a:spAutoFit/>
          </a:bodyPr>
          <a:lstStyle/>
          <a:p>
            <a:pPr>
              <a:lnSpc>
                <a:spcPct val="130000"/>
              </a:lnSpc>
            </a:pPr>
            <a:r>
              <a:rPr lang="zh-CN" altLang="en-US" sz="1600" dirty="0">
                <a:solidFill>
                  <a:schemeClr val="bg1"/>
                </a:solidFill>
                <a:latin typeface="微软雅黑" pitchFamily="34" charset="-122"/>
                <a:ea typeface="微软雅黑" pitchFamily="34" charset="-122"/>
              </a:rPr>
              <a:t>展示人 ：自动化</a:t>
            </a:r>
            <a:r>
              <a:rPr lang="en-US" altLang="zh-CN" sz="1600" dirty="0">
                <a:solidFill>
                  <a:schemeClr val="bg1"/>
                </a:solidFill>
                <a:latin typeface="微软雅黑" pitchFamily="34" charset="-122"/>
                <a:ea typeface="微软雅黑" pitchFamily="34" charset="-122"/>
              </a:rPr>
              <a:t>1404</a:t>
            </a:r>
            <a:r>
              <a:rPr lang="zh-CN" altLang="en-US" sz="1600" dirty="0">
                <a:solidFill>
                  <a:schemeClr val="bg1"/>
                </a:solidFill>
                <a:latin typeface="微软雅黑" pitchFamily="34" charset="-122"/>
                <a:ea typeface="微软雅黑" pitchFamily="34" charset="-122"/>
              </a:rPr>
              <a:t>班     曾庆宏  </a:t>
            </a:r>
            <a:r>
              <a:rPr lang="en-US" altLang="zh-CN" sz="1600" dirty="0">
                <a:solidFill>
                  <a:schemeClr val="bg1"/>
                </a:solidFill>
                <a:latin typeface="微软雅黑" pitchFamily="34" charset="-122"/>
                <a:ea typeface="微软雅黑" pitchFamily="34" charset="-122"/>
              </a:rPr>
              <a:t>201407030414</a:t>
            </a:r>
          </a:p>
          <a:p>
            <a:pPr>
              <a:lnSpc>
                <a:spcPct val="130000"/>
              </a:lnSpc>
            </a:pPr>
            <a:r>
              <a:rPr lang="zh-CN" altLang="en-US" sz="1600" dirty="0">
                <a:solidFill>
                  <a:schemeClr val="bg1"/>
                </a:solidFill>
                <a:latin typeface="微软雅黑" pitchFamily="34" charset="-122"/>
                <a:ea typeface="微软雅黑" pitchFamily="34" charset="-122"/>
              </a:rPr>
              <a:t>指导老师 ：江未来老师</a:t>
            </a:r>
            <a:endParaRPr lang="en-US" altLang="zh-CN" sz="1600" dirty="0">
              <a:solidFill>
                <a:schemeClr val="bg1"/>
              </a:solidFill>
              <a:latin typeface="微软雅黑" pitchFamily="34" charset="-122"/>
              <a:ea typeface="微软雅黑" pitchFamily="34" charset="-122"/>
            </a:endParaRPr>
          </a:p>
          <a:p>
            <a:pPr>
              <a:lnSpc>
                <a:spcPct val="130000"/>
              </a:lnSpc>
            </a:pPr>
            <a:r>
              <a:rPr lang="zh-CN" altLang="en-US" sz="1600" dirty="0">
                <a:solidFill>
                  <a:schemeClr val="bg1"/>
                </a:solidFill>
                <a:latin typeface="微软雅黑" pitchFamily="34" charset="-122"/>
                <a:ea typeface="微软雅黑" pitchFamily="34" charset="-122"/>
              </a:rPr>
              <a:t>日期：    </a:t>
            </a:r>
            <a:r>
              <a:rPr lang="en-US" altLang="zh-CN" sz="1600" dirty="0">
                <a:solidFill>
                  <a:schemeClr val="bg1"/>
                </a:solidFill>
                <a:latin typeface="微软雅黑" pitchFamily="34" charset="-122"/>
                <a:ea typeface="微软雅黑" pitchFamily="34" charset="-122"/>
              </a:rPr>
              <a:t>2018</a:t>
            </a:r>
            <a:r>
              <a:rPr lang="zh-CN" altLang="en-US" sz="1600" dirty="0">
                <a:solidFill>
                  <a:schemeClr val="bg1"/>
                </a:solidFill>
                <a:latin typeface="微软雅黑" pitchFamily="34" charset="-122"/>
                <a:ea typeface="微软雅黑" pitchFamily="34" charset="-122"/>
              </a:rPr>
              <a:t>年</a:t>
            </a:r>
            <a:r>
              <a:rPr lang="en-US" altLang="zh-CN" sz="1600" dirty="0">
                <a:solidFill>
                  <a:schemeClr val="bg1"/>
                </a:solidFill>
                <a:latin typeface="微软雅黑" pitchFamily="34" charset="-122"/>
                <a:ea typeface="微软雅黑" pitchFamily="34" charset="-122"/>
              </a:rPr>
              <a:t>5</a:t>
            </a:r>
            <a:r>
              <a:rPr lang="zh-CN" altLang="en-US" sz="1600" dirty="0">
                <a:solidFill>
                  <a:schemeClr val="bg1"/>
                </a:solidFill>
                <a:latin typeface="微软雅黑" pitchFamily="34" charset="-122"/>
                <a:ea typeface="微软雅黑" pitchFamily="34" charset="-122"/>
              </a:rPr>
              <a:t>月</a:t>
            </a:r>
            <a:r>
              <a:rPr lang="en-US" altLang="zh-CN" sz="1600" dirty="0">
                <a:solidFill>
                  <a:schemeClr val="bg1"/>
                </a:solidFill>
                <a:latin typeface="微软雅黑" pitchFamily="34" charset="-122"/>
                <a:ea typeface="微软雅黑" pitchFamily="34" charset="-122"/>
              </a:rPr>
              <a:t>26</a:t>
            </a:r>
            <a:r>
              <a:rPr lang="zh-CN" altLang="en-US" sz="1600" dirty="0">
                <a:solidFill>
                  <a:schemeClr val="bg1"/>
                </a:solidFill>
                <a:latin typeface="微软雅黑" pitchFamily="34" charset="-122"/>
                <a:ea typeface="微软雅黑" pitchFamily="34" charset="-122"/>
              </a:rPr>
              <a:t>日</a:t>
            </a:r>
            <a:endParaRPr lang="en-US" altLang="zh-CN" sz="1600" dirty="0">
              <a:solidFill>
                <a:schemeClr val="bg1"/>
              </a:solidFill>
              <a:latin typeface="微软雅黑" pitchFamily="34" charset="-122"/>
              <a:ea typeface="微软雅黑" pitchFamily="34" charset="-122"/>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14" name="PA_矩形 4">
            <a:extLst>
              <a:ext uri="{FF2B5EF4-FFF2-40B4-BE49-F238E27FC236}">
                <a16:creationId xmlns:a16="http://schemas.microsoft.com/office/drawing/2014/main" id="{08B0AF01-E06B-47CF-86D8-5C90D1E56418}"/>
              </a:ext>
            </a:extLst>
          </p:cNvPr>
          <p:cNvSpPr/>
          <p:nvPr>
            <p:custDataLst>
              <p:tags r:id="rId1"/>
            </p:custDataLst>
          </p:nvPr>
        </p:nvSpPr>
        <p:spPr>
          <a:xfrm>
            <a:off x="4170031" y="2247752"/>
            <a:ext cx="8261436" cy="2394379"/>
          </a:xfrm>
          <a:custGeom>
            <a:avLst/>
            <a:gdLst>
              <a:gd name="connsiteX0" fmla="*/ 0 w 8563429"/>
              <a:gd name="connsiteY0" fmla="*/ 0 h 2115457"/>
              <a:gd name="connsiteX1" fmla="*/ 8563429 w 8563429"/>
              <a:gd name="connsiteY1" fmla="*/ 0 h 2115457"/>
              <a:gd name="connsiteX2" fmla="*/ 8563429 w 8563429"/>
              <a:gd name="connsiteY2" fmla="*/ 2115457 h 2115457"/>
              <a:gd name="connsiteX3" fmla="*/ 0 w 8563429"/>
              <a:gd name="connsiteY3" fmla="*/ 2115457 h 2115457"/>
              <a:gd name="connsiteX4" fmla="*/ 0 w 8563429"/>
              <a:gd name="connsiteY4" fmla="*/ 0 h 2115457"/>
              <a:gd name="connsiteX0" fmla="*/ 943429 w 8563429"/>
              <a:gd name="connsiteY0" fmla="*/ 0 h 2115457"/>
              <a:gd name="connsiteX1" fmla="*/ 8563429 w 8563429"/>
              <a:gd name="connsiteY1" fmla="*/ 0 h 2115457"/>
              <a:gd name="connsiteX2" fmla="*/ 8563429 w 8563429"/>
              <a:gd name="connsiteY2" fmla="*/ 2115457 h 2115457"/>
              <a:gd name="connsiteX3" fmla="*/ 0 w 8563429"/>
              <a:gd name="connsiteY3" fmla="*/ 2115457 h 2115457"/>
              <a:gd name="connsiteX4" fmla="*/ 943429 w 8563429"/>
              <a:gd name="connsiteY4" fmla="*/ 0 h 21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3429" h="2115457">
                <a:moveTo>
                  <a:pt x="943429" y="0"/>
                </a:moveTo>
                <a:lnTo>
                  <a:pt x="8563429" y="0"/>
                </a:lnTo>
                <a:lnTo>
                  <a:pt x="8563429" y="2115457"/>
                </a:lnTo>
                <a:lnTo>
                  <a:pt x="0" y="2115457"/>
                </a:lnTo>
                <a:lnTo>
                  <a:pt x="943429" y="0"/>
                </a:lnTo>
                <a:close/>
              </a:path>
            </a:pathLst>
          </a:custGeom>
          <a:solidFill>
            <a:srgbClr val="F2CA17">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6" name="PA_文本框 11">
            <a:extLst>
              <a:ext uri="{FF2B5EF4-FFF2-40B4-BE49-F238E27FC236}">
                <a16:creationId xmlns:a16="http://schemas.microsoft.com/office/drawing/2014/main" id="{C7F25B3D-4525-4148-9B48-F8814D308F9A}"/>
              </a:ext>
            </a:extLst>
          </p:cNvPr>
          <p:cNvSpPr txBox="1"/>
          <p:nvPr>
            <p:custDataLst>
              <p:tags r:id="rId2"/>
            </p:custDataLst>
          </p:nvPr>
        </p:nvSpPr>
        <p:spPr>
          <a:xfrm>
            <a:off x="5167136" y="2835071"/>
            <a:ext cx="7488732" cy="1323439"/>
          </a:xfrm>
          <a:prstGeom prst="rect">
            <a:avLst/>
          </a:prstGeom>
        </p:spPr>
        <p:txBody>
          <a:bodyPr wrap="square" rtlCol="0">
            <a:spAutoFit/>
          </a:bodyPr>
          <a:lstStyle/>
          <a:p>
            <a:r>
              <a:rPr lang="zh-CN" altLang="en-US" sz="4000" b="1" dirty="0">
                <a:solidFill>
                  <a:schemeClr val="tx1">
                    <a:lumMod val="85000"/>
                    <a:lumOff val="15000"/>
                  </a:schemeClr>
                </a:solidFill>
                <a:latin typeface="Century Gothic" panose="020B0502020202020204" pitchFamily="34" charset="0"/>
                <a:ea typeface="微软雅黑" panose="020B0503020204020204" pitchFamily="34" charset="-122"/>
              </a:rPr>
              <a:t>基于</a:t>
            </a:r>
            <a:r>
              <a:rPr lang="en-US" altLang="zh-CN" sz="4000" b="1" dirty="0">
                <a:solidFill>
                  <a:schemeClr val="tx1">
                    <a:lumMod val="85000"/>
                    <a:lumOff val="15000"/>
                  </a:schemeClr>
                </a:solidFill>
                <a:latin typeface="Century Gothic" panose="020B0502020202020204" pitchFamily="34" charset="0"/>
                <a:ea typeface="微软雅黑" panose="020B0503020204020204" pitchFamily="34" charset="-122"/>
              </a:rPr>
              <a:t>PCI</a:t>
            </a:r>
            <a:r>
              <a:rPr lang="zh-CN" altLang="en-US" sz="4000" b="1" dirty="0">
                <a:solidFill>
                  <a:schemeClr val="tx1">
                    <a:lumMod val="85000"/>
                    <a:lumOff val="15000"/>
                  </a:schemeClr>
                </a:solidFill>
                <a:latin typeface="Century Gothic" panose="020B0502020202020204" pitchFamily="34" charset="0"/>
                <a:ea typeface="微软雅黑" panose="020B0503020204020204" pitchFamily="34" charset="-122"/>
              </a:rPr>
              <a:t>的单自由度模拟振动平台上位机软件系统设计</a:t>
            </a:r>
          </a:p>
        </p:txBody>
      </p:sp>
      <p:pic>
        <p:nvPicPr>
          <p:cNvPr id="3" name="图片 2">
            <a:extLst>
              <a:ext uri="{FF2B5EF4-FFF2-40B4-BE49-F238E27FC236}">
                <a16:creationId xmlns:a16="http://schemas.microsoft.com/office/drawing/2014/main" id="{12167247-2EBF-407D-8B9F-EFDE5DFC04A5}"/>
              </a:ext>
            </a:extLst>
          </p:cNvPr>
          <p:cNvPicPr>
            <a:picLocks noChangeAspect="1"/>
          </p:cNvPicPr>
          <p:nvPr/>
        </p:nvPicPr>
        <p:blipFill>
          <a:blip r:embed="rId6"/>
          <a:stretch>
            <a:fillRect/>
          </a:stretch>
        </p:blipFill>
        <p:spPr>
          <a:xfrm>
            <a:off x="9880430" y="1045516"/>
            <a:ext cx="2164268" cy="274344"/>
          </a:xfrm>
          <a:prstGeom prst="rect">
            <a:avLst/>
          </a:prstGeom>
        </p:spPr>
      </p:pic>
      <p:sp>
        <p:nvSpPr>
          <p:cNvPr id="19" name="文本框 1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96558F5-F3F5-4490-B39D-288E3FC2FF5E}"/>
              </a:ext>
            </a:extLst>
          </p:cNvPr>
          <p:cNvSpPr txBox="1"/>
          <p:nvPr/>
        </p:nvSpPr>
        <p:spPr>
          <a:xfrm>
            <a:off x="9150275" y="844134"/>
            <a:ext cx="2820147" cy="338554"/>
          </a:xfrm>
          <a:prstGeom prst="rect">
            <a:avLst/>
          </a:prstGeom>
          <a:noFill/>
        </p:spPr>
        <p:txBody>
          <a:bodyPr wrap="square" rtlCol="0">
            <a:spAutoFit/>
          </a:bodyPr>
          <a:lstStyle/>
          <a:p>
            <a:r>
              <a:rPr lang="en-US" altLang="zh-CN" sz="1600" b="1" spc="300" dirty="0">
                <a:solidFill>
                  <a:schemeClr val="bg1"/>
                </a:solidFill>
                <a:latin typeface="Agency FB" panose="020B0503020202020204" pitchFamily="34" charset="0"/>
                <a:cs typeface="Miriam" panose="020B0502050101010101" pitchFamily="34" charset="-79"/>
              </a:rPr>
              <a:t>Outline of the project</a:t>
            </a:r>
            <a:endParaRPr lang="zh-CN" altLang="en-US" sz="1600" b="1" spc="300" dirty="0">
              <a:solidFill>
                <a:schemeClr val="bg1"/>
              </a:solidFill>
              <a:latin typeface="Agency FB" panose="020B0503020202020204" pitchFamily="34" charset="0"/>
              <a:cs typeface="Miriam" panose="020B0502050101010101" pitchFamily="34" charset="-79"/>
            </a:endParaRPr>
          </a:p>
        </p:txBody>
      </p:sp>
    </p:spTree>
    <p:extLst>
      <p:ext uri="{BB962C8B-B14F-4D97-AF65-F5344CB8AC3E}">
        <p14:creationId xmlns:p14="http://schemas.microsoft.com/office/powerpoint/2010/main" val="3859523385"/>
      </p:ext>
    </p:extLst>
  </p:cSld>
  <p:clrMapOvr>
    <a:masterClrMapping/>
  </p:clrMapOvr>
  <mc:AlternateContent xmlns:mc="http://schemas.openxmlformats.org/markup-compatibility/2006" xmlns:p14="http://schemas.microsoft.com/office/powerpoint/2010/main">
    <mc:Choice Requires="p14">
      <p:transition spd="slow" p14:dur="15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1+#ppt_w/2"/>
                                          </p:val>
                                        </p:tav>
                                        <p:tav tm="100000">
                                          <p:val>
                                            <p:strVal val="#ppt_x"/>
                                          </p:val>
                                        </p:tav>
                                      </p:tavLst>
                                    </p:anim>
                                    <p:anim calcmode="lin" valueType="num">
                                      <p:cBhvr additive="base">
                                        <p:cTn id="8" dur="10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3" accel="5000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1+#ppt_w/2"/>
                                          </p:val>
                                        </p:tav>
                                        <p:tav tm="100000">
                                          <p:val>
                                            <p:strVal val="#ppt_x"/>
                                          </p:val>
                                        </p:tav>
                                      </p:tavLst>
                                    </p:anim>
                                    <p:anim calcmode="lin" valueType="num">
                                      <p:cBhvr additive="base">
                                        <p:cTn id="12" dur="1000" fill="hold"/>
                                        <p:tgtEl>
                                          <p:spTgt spid="16"/>
                                        </p:tgtEl>
                                        <p:attrNameLst>
                                          <p:attrName>ppt_y</p:attrName>
                                        </p:attrNameLst>
                                      </p:cBhvr>
                                      <p:tavLst>
                                        <p:tav tm="0">
                                          <p:val>
                                            <p:strVal val="0-#ppt_h/2"/>
                                          </p:val>
                                        </p:tav>
                                        <p:tav tm="100000">
                                          <p:val>
                                            <p:strVal val="#ppt_y"/>
                                          </p:val>
                                        </p:tav>
                                      </p:tavLst>
                                    </p:anim>
                                  </p:childTnLst>
                                </p:cTn>
                              </p:par>
                              <p:par>
                                <p:cTn id="13" presetID="2" presetClass="entr" presetSubtype="8" accel="5000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0-#ppt_w/2"/>
                                          </p:val>
                                        </p:tav>
                                        <p:tav tm="100000">
                                          <p:val>
                                            <p:strVal val="#ppt_x"/>
                                          </p:val>
                                        </p:tav>
                                      </p:tavLst>
                                    </p:anim>
                                    <p:anim calcmode="lin" valueType="num">
                                      <p:cBhvr additive="base">
                                        <p:cTn id="16" dur="1000" fill="hold"/>
                                        <p:tgtEl>
                                          <p:spTgt spid="13"/>
                                        </p:tgtEl>
                                        <p:attrNameLst>
                                          <p:attrName>ppt_y</p:attrName>
                                        </p:attrNameLst>
                                      </p:cBhvr>
                                      <p:tavLst>
                                        <p:tav tm="0">
                                          <p:val>
                                            <p:strVal val="#ppt_y"/>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ppt_x"/>
                                          </p:val>
                                        </p:tav>
                                        <p:tav tm="100000">
                                          <p:val>
                                            <p:strVal val="#ppt_x"/>
                                          </p:val>
                                        </p:tav>
                                      </p:tavLst>
                                    </p:anim>
                                    <p:anim calcmode="lin" valueType="num">
                                      <p:cBhvr additive="base">
                                        <p:cTn id="20" dur="500" fill="hold"/>
                                        <p:tgtEl>
                                          <p:spTgt spid="34"/>
                                        </p:tgtEl>
                                        <p:attrNameLst>
                                          <p:attrName>ppt_y</p:attrName>
                                        </p:attrNameLst>
                                      </p:cBhvr>
                                      <p:tavLst>
                                        <p:tav tm="0">
                                          <p:val>
                                            <p:strVal val="1+#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ppt_x"/>
                                          </p:val>
                                        </p:tav>
                                        <p:tav tm="100000">
                                          <p:val>
                                            <p:strVal val="#ppt_x"/>
                                          </p:val>
                                        </p:tav>
                                      </p:tavLst>
                                    </p:anim>
                                    <p:anim calcmode="lin" valueType="num">
                                      <p:cBhvr additive="base">
                                        <p:cTn id="24" dur="500" fill="hold"/>
                                        <p:tgtEl>
                                          <p:spTgt spid="28"/>
                                        </p:tgtEl>
                                        <p:attrNameLst>
                                          <p:attrName>ppt_y</p:attrName>
                                        </p:attrNameLst>
                                      </p:cBhvr>
                                      <p:tavLst>
                                        <p:tav tm="0">
                                          <p:val>
                                            <p:strVal val="0-#ppt_h/2"/>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1000" fill="hold"/>
                                        <p:tgtEl>
                                          <p:spTgt spid="7"/>
                                        </p:tgtEl>
                                        <p:attrNameLst>
                                          <p:attrName>ppt_x</p:attrName>
                                        </p:attrNameLst>
                                      </p:cBhvr>
                                      <p:tavLst>
                                        <p:tav tm="0">
                                          <p:val>
                                            <p:strVal val="0-#ppt_w/2"/>
                                          </p:val>
                                        </p:tav>
                                        <p:tav tm="100000">
                                          <p:val>
                                            <p:strVal val="#ppt_x"/>
                                          </p:val>
                                        </p:tav>
                                      </p:tavLst>
                                    </p:anim>
                                    <p:anim calcmode="lin" valueType="num">
                                      <p:cBhvr additive="base">
                                        <p:cTn id="28" dur="1000" fill="hold"/>
                                        <p:tgtEl>
                                          <p:spTgt spid="7"/>
                                        </p:tgtEl>
                                        <p:attrNameLst>
                                          <p:attrName>ppt_y</p:attrName>
                                        </p:attrNameLst>
                                      </p:cBhvr>
                                      <p:tavLst>
                                        <p:tav tm="0">
                                          <p:val>
                                            <p:strVal val="#ppt_y"/>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ppt_x"/>
                                          </p:val>
                                        </p:tav>
                                        <p:tav tm="100000">
                                          <p:val>
                                            <p:strVal val="#ppt_x"/>
                                          </p:val>
                                        </p:tav>
                                      </p:tavLst>
                                    </p:anim>
                                    <p:anim calcmode="lin" valueType="num">
                                      <p:cBhvr additive="base">
                                        <p:cTn id="32" dur="500" fill="hold"/>
                                        <p:tgtEl>
                                          <p:spTgt spid="31"/>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ppt_x"/>
                                          </p:val>
                                        </p:tav>
                                        <p:tav tm="100000">
                                          <p:val>
                                            <p:strVal val="#ppt_x"/>
                                          </p:val>
                                        </p:tav>
                                      </p:tavLst>
                                    </p:anim>
                                    <p:anim calcmode="lin" valueType="num">
                                      <p:cBhvr additive="base">
                                        <p:cTn id="36" dur="500" fill="hold"/>
                                        <p:tgtEl>
                                          <p:spTgt spid="19"/>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ppt_x"/>
                                          </p:val>
                                        </p:tav>
                                        <p:tav tm="100000">
                                          <p:val>
                                            <p:strVal val="#ppt_x"/>
                                          </p:val>
                                        </p:tav>
                                      </p:tavLst>
                                    </p:anim>
                                    <p:anim calcmode="lin" valueType="num">
                                      <p:cBhvr additive="base">
                                        <p:cTn id="40"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4" grpId="0"/>
      <p:bldP spid="14" grpId="0" animBg="1"/>
      <p:bldP spid="16" grpId="0"/>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AutoShape 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4760482" y="3749896"/>
            <a:ext cx="5910917" cy="416435"/>
          </a:xfrm>
          <a:prstGeom prst="roundRect">
            <a:avLst>
              <a:gd name="adj" fmla="val 50000"/>
            </a:avLst>
          </a:prstGeom>
          <a:solidFill>
            <a:srgbClr val="AF4343">
              <a:alpha val="80000"/>
            </a:srgbClr>
          </a:solidFill>
          <a:ln w="25400" cap="flat" cmpd="sng">
            <a:solidFill>
              <a:srgbClr val="000000">
                <a:alpha val="0"/>
              </a:srgbClr>
            </a:solidFill>
            <a:prstDash val="solid"/>
            <a:miter lim="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1557945">
              <a:defRPr/>
            </a:pPr>
            <a:endParaRPr lang="en-US" sz="7200" dirty="0">
              <a:solidFill>
                <a:srgbClr val="FFFFFF"/>
              </a:solidFill>
              <a:effectLst>
                <a:outerShdw blurRad="38100" dist="38100" dir="2700000" algn="tl">
                  <a:srgbClr val="000000"/>
                </a:outerShdw>
              </a:effectLst>
              <a:cs typeface="Gill Sans" charset="0"/>
            </a:endParaRPr>
          </a:p>
        </p:txBody>
      </p:sp>
      <p:sp>
        <p:nvSpPr>
          <p:cNvPr id="44" name="AutoShape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1416256" y="3749895"/>
            <a:ext cx="5017495" cy="416436"/>
          </a:xfrm>
          <a:prstGeom prst="roundRect">
            <a:avLst>
              <a:gd name="adj" fmla="val 50000"/>
            </a:avLst>
          </a:prstGeom>
          <a:solidFill>
            <a:srgbClr val="EDBD68">
              <a:alpha val="89000"/>
            </a:srgbClr>
          </a:solidFill>
          <a:ln w="25400" cap="flat" cmpd="sng">
            <a:solidFill>
              <a:srgbClr val="000000">
                <a:alpha val="0"/>
              </a:srgbClr>
            </a:solidFill>
            <a:prstDash val="solid"/>
            <a:miter lim="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1557945">
              <a:defRPr/>
            </a:pPr>
            <a:endParaRPr lang="en-US" sz="7200" dirty="0">
              <a:solidFill>
                <a:srgbClr val="FFFFFF"/>
              </a:solidFill>
              <a:effectLst>
                <a:outerShdw blurRad="38100" dist="38100" dir="2700000" algn="tl">
                  <a:srgbClr val="000000"/>
                </a:outerShdw>
              </a:effectLst>
              <a:cs typeface="Gill Sans" charset="0"/>
            </a:endParaRPr>
          </a:p>
        </p:txBody>
      </p:sp>
      <p:sp>
        <p:nvSpPr>
          <p:cNvPr id="45" name="Title 2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a:spLocks/>
          </p:cNvSpPr>
          <p:nvPr/>
        </p:nvSpPr>
        <p:spPr>
          <a:xfrm>
            <a:off x="1550361" y="3823915"/>
            <a:ext cx="3076016" cy="276999"/>
          </a:xfrm>
          <a:prstGeom prst="rect">
            <a:avLst/>
          </a:prstGeom>
        </p:spPr>
        <p:txBody>
          <a:bodyPr vert="horz" wrap="square" lIns="243852" tIns="0" rIns="243852"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zh-CN" altLang="en-US" sz="1800" dirty="0">
                <a:solidFill>
                  <a:schemeClr val="bg1"/>
                </a:solidFill>
                <a:latin typeface="+mn-lt"/>
                <a:cs typeface="Aparajita" panose="020B0604020202020204" pitchFamily="34" charset="0"/>
              </a:rPr>
              <a:t>单自由度电动振动平台</a:t>
            </a:r>
            <a:endParaRPr lang="en-US" sz="1800" dirty="0">
              <a:solidFill>
                <a:schemeClr val="bg1"/>
              </a:solidFill>
              <a:latin typeface="+mn-lt"/>
              <a:cs typeface="Aparajita" panose="020B0604020202020204" pitchFamily="34" charset="0"/>
            </a:endParaRPr>
          </a:p>
        </p:txBody>
      </p:sp>
      <p:sp>
        <p:nvSpPr>
          <p:cNvPr id="46" name="Title 2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a:spLocks/>
          </p:cNvSpPr>
          <p:nvPr/>
        </p:nvSpPr>
        <p:spPr>
          <a:xfrm>
            <a:off x="4760482" y="3832095"/>
            <a:ext cx="3076016" cy="276999"/>
          </a:xfrm>
          <a:prstGeom prst="rect">
            <a:avLst/>
          </a:prstGeom>
        </p:spPr>
        <p:txBody>
          <a:bodyPr vert="horz" wrap="square" lIns="243852" tIns="0" rIns="243852"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1800" dirty="0">
                <a:solidFill>
                  <a:schemeClr val="bg1"/>
                </a:solidFill>
                <a:latin typeface="+mn-lt"/>
                <a:cs typeface="Aparajita" panose="020B0604020202020204" pitchFamily="34" charset="0"/>
              </a:rPr>
              <a:t>Convert to</a:t>
            </a:r>
          </a:p>
        </p:txBody>
      </p:sp>
      <p:sp>
        <p:nvSpPr>
          <p:cNvPr id="47" name="Title 2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a:spLocks/>
          </p:cNvSpPr>
          <p:nvPr/>
        </p:nvSpPr>
        <p:spPr>
          <a:xfrm>
            <a:off x="7375417" y="3832095"/>
            <a:ext cx="3076016" cy="276999"/>
          </a:xfrm>
          <a:prstGeom prst="rect">
            <a:avLst/>
          </a:prstGeom>
        </p:spPr>
        <p:txBody>
          <a:bodyPr vert="horz" wrap="square" lIns="243852" tIns="0" rIns="243852"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zh-CN" altLang="en-US" sz="1800" dirty="0">
                <a:solidFill>
                  <a:schemeClr val="bg1"/>
                </a:solidFill>
                <a:latin typeface="+mn-lt"/>
                <a:cs typeface="Aparajita" panose="020B0604020202020204" pitchFamily="34" charset="0"/>
              </a:rPr>
              <a:t>六自由度液压振动平台</a:t>
            </a:r>
            <a:endParaRPr lang="en-US" sz="1800" dirty="0">
              <a:solidFill>
                <a:schemeClr val="bg1"/>
              </a:solidFill>
              <a:latin typeface="+mn-lt"/>
              <a:cs typeface="Aparajita" panose="020B0604020202020204" pitchFamily="34" charset="0"/>
            </a:endParaRPr>
          </a:p>
        </p:txBody>
      </p:sp>
      <p:sp>
        <p:nvSpPr>
          <p:cNvPr id="54" name="Title 2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a:spLocks/>
          </p:cNvSpPr>
          <p:nvPr/>
        </p:nvSpPr>
        <p:spPr>
          <a:xfrm>
            <a:off x="1768005" y="1826337"/>
            <a:ext cx="2549181" cy="369332"/>
          </a:xfrm>
          <a:prstGeom prst="rect">
            <a:avLst/>
          </a:prstGeom>
        </p:spPr>
        <p:txBody>
          <a:bodyPr vert="horz" wrap="square" lIns="243852" tIns="0" rIns="243852"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zh-CN" altLang="en-US" sz="2400" b="1" dirty="0">
                <a:solidFill>
                  <a:schemeClr val="tx2"/>
                </a:solidFill>
                <a:latin typeface="+mn-lt"/>
                <a:cs typeface="Aparajita" panose="020B0604020202020204" pitchFamily="34" charset="0"/>
              </a:rPr>
              <a:t>基础研究</a:t>
            </a:r>
            <a:endParaRPr lang="en-US" sz="2400" b="1" dirty="0">
              <a:solidFill>
                <a:schemeClr val="tx2"/>
              </a:solidFill>
              <a:latin typeface="+mn-lt"/>
              <a:cs typeface="Aparajita" panose="020B0604020202020204" pitchFamily="34" charset="0"/>
            </a:endParaRPr>
          </a:p>
        </p:txBody>
      </p:sp>
      <p:sp>
        <p:nvSpPr>
          <p:cNvPr id="55" name="矩形 5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810065" y="2265397"/>
            <a:ext cx="2446683" cy="1489694"/>
          </a:xfrm>
          <a:prstGeom prst="rect">
            <a:avLst/>
          </a:prstGeom>
          <a:noFill/>
        </p:spPr>
        <p:txBody>
          <a:bodyPr wrap="square" lIns="108000" tIns="36000" bIns="36000"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单自由度总的来说控制方面比较简单，只需对一个方向进行控制即可。系统各部分之间耦合较小，可以很好地满足我们前期对控制算法，系统结构、开发流程的探索，为后续的深入研究打下基础</a:t>
            </a:r>
          </a:p>
        </p:txBody>
      </p:sp>
      <p:sp>
        <p:nvSpPr>
          <p:cNvPr id="56" name="Title 2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a:spLocks/>
          </p:cNvSpPr>
          <p:nvPr/>
        </p:nvSpPr>
        <p:spPr>
          <a:xfrm>
            <a:off x="7487171" y="4310267"/>
            <a:ext cx="2549181" cy="369332"/>
          </a:xfrm>
          <a:prstGeom prst="rect">
            <a:avLst/>
          </a:prstGeom>
        </p:spPr>
        <p:txBody>
          <a:bodyPr vert="horz" wrap="square" lIns="243852" tIns="0" rIns="243852"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zh-CN" altLang="en-US" sz="2400" b="1" dirty="0">
                <a:solidFill>
                  <a:schemeClr val="tx2"/>
                </a:solidFill>
                <a:latin typeface="+mn-lt"/>
                <a:cs typeface="Aparajita" panose="020B0604020202020204" pitchFamily="34" charset="0"/>
              </a:rPr>
              <a:t>深入研究</a:t>
            </a:r>
            <a:endParaRPr lang="en-US" sz="2400" b="1" dirty="0">
              <a:solidFill>
                <a:schemeClr val="tx2"/>
              </a:solidFill>
              <a:latin typeface="+mn-lt"/>
              <a:cs typeface="Aparajita" panose="020B0604020202020204" pitchFamily="34" charset="0"/>
            </a:endParaRPr>
          </a:p>
        </p:txBody>
      </p:sp>
      <p:sp>
        <p:nvSpPr>
          <p:cNvPr id="57" name="矩形 5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7430368" y="4724679"/>
            <a:ext cx="2825687" cy="1969826"/>
          </a:xfrm>
          <a:prstGeom prst="rect">
            <a:avLst/>
          </a:prstGeom>
          <a:noFill/>
        </p:spPr>
        <p:txBody>
          <a:bodyPr wrap="square" lIns="108000" tIns="36000" bIns="36000"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单自由度的振动平台并不能完全满足我们的要求，如果需要更好的模拟地震，海浪等真实情况，甚至投入</a:t>
            </a:r>
            <a:r>
              <a:rPr lang="en-US" altLang="zh-CN" sz="1200" dirty="0">
                <a:solidFill>
                  <a:schemeClr val="tx1">
                    <a:lumMod val="75000"/>
                    <a:lumOff val="25000"/>
                  </a:schemeClr>
                </a:solidFill>
                <a:latin typeface="微软雅黑" pitchFamily="34" charset="-122"/>
                <a:ea typeface="微软雅黑" pitchFamily="34" charset="-122"/>
              </a:rPr>
              <a:t>VR</a:t>
            </a:r>
            <a:r>
              <a:rPr lang="zh-CN" altLang="en-US" sz="1200" dirty="0">
                <a:solidFill>
                  <a:schemeClr val="tx1">
                    <a:lumMod val="75000"/>
                    <a:lumOff val="25000"/>
                  </a:schemeClr>
                </a:solidFill>
                <a:latin typeface="微软雅黑" pitchFamily="34" charset="-122"/>
                <a:ea typeface="微软雅黑" pitchFamily="34" charset="-122"/>
              </a:rPr>
              <a:t>技术的使用，则需要六自由度振动平台。而六自由度振动平台系统耦合高，难以精确控制，国内目前还没有可以生产大型六自由度电液伺服模拟平台的厂家。接下来还有很长一段路要走</a:t>
            </a:r>
          </a:p>
        </p:txBody>
      </p:sp>
      <p:grpSp>
        <p:nvGrpSpPr>
          <p:cNvPr id="28" name="组合 2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489281" y="505880"/>
            <a:ext cx="770021" cy="770021"/>
            <a:chOff x="481263" y="417094"/>
            <a:chExt cx="962526" cy="962526"/>
          </a:xfrm>
        </p:grpSpPr>
        <p:sp>
          <p:nvSpPr>
            <p:cNvPr id="29" name="椭圆 28"/>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1" name="文本框 3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347536" y="465221"/>
            <a:ext cx="4467728"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EXPECTATION</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33" name="圆角矩形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A708CB8-8432-4E6D-8889-A995FCF735F5}"/>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4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A5EFC0B3-8BE7-403B-8083-F5317962E11B}"/>
              </a:ext>
            </a:extLst>
          </p:cNvPr>
          <p:cNvSpPr/>
          <p:nvPr/>
        </p:nvSpPr>
        <p:spPr>
          <a:xfrm flipH="1">
            <a:off x="10374431" y="416765"/>
            <a:ext cx="1299413" cy="403375"/>
          </a:xfrm>
          <a:custGeom>
            <a:avLst/>
            <a:gdLst>
              <a:gd name="connsiteX0" fmla="*/ 0 w 1299413"/>
              <a:gd name="connsiteY0" fmla="*/ 201687 h 403375"/>
              <a:gd name="connsiteX1" fmla="*/ 0 w 1299413"/>
              <a:gd name="connsiteY1" fmla="*/ 201688 h 403375"/>
              <a:gd name="connsiteX2" fmla="*/ 0 w 1299413"/>
              <a:gd name="connsiteY2" fmla="*/ 201688 h 403375"/>
              <a:gd name="connsiteX3" fmla="*/ 201688 w 1299413"/>
              <a:gd name="connsiteY3" fmla="*/ 0 h 403375"/>
              <a:gd name="connsiteX4" fmla="*/ 1299413 w 1299413"/>
              <a:gd name="connsiteY4" fmla="*/ 0 h 403375"/>
              <a:gd name="connsiteX5" fmla="*/ 1299413 w 1299413"/>
              <a:gd name="connsiteY5" fmla="*/ 403375 h 403375"/>
              <a:gd name="connsiteX6" fmla="*/ 201688 w 1299413"/>
              <a:gd name="connsiteY6" fmla="*/ 403375 h 403375"/>
              <a:gd name="connsiteX7" fmla="*/ 15850 w 1299413"/>
              <a:gd name="connsiteY7" fmla="*/ 280193 h 403375"/>
              <a:gd name="connsiteX8" fmla="*/ 0 w 1299413"/>
              <a:gd name="connsiteY8" fmla="*/ 201688 h 403375"/>
              <a:gd name="connsiteX9" fmla="*/ 15850 w 1299413"/>
              <a:gd name="connsiteY9" fmla="*/ 123182 h 403375"/>
              <a:gd name="connsiteX10" fmla="*/ 201688 w 1299413"/>
              <a:gd name="connsiteY10" fmla="*/ 0 h 40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9413" h="403375">
                <a:moveTo>
                  <a:pt x="0" y="201687"/>
                </a:moveTo>
                <a:lnTo>
                  <a:pt x="0" y="201688"/>
                </a:lnTo>
                <a:lnTo>
                  <a:pt x="0" y="201688"/>
                </a:lnTo>
                <a:close/>
                <a:moveTo>
                  <a:pt x="201688" y="0"/>
                </a:moveTo>
                <a:lnTo>
                  <a:pt x="1299413" y="0"/>
                </a:lnTo>
                <a:lnTo>
                  <a:pt x="1299413" y="403375"/>
                </a:lnTo>
                <a:lnTo>
                  <a:pt x="201688" y="403375"/>
                </a:lnTo>
                <a:cubicBezTo>
                  <a:pt x="118147" y="403375"/>
                  <a:pt x="46468" y="352582"/>
                  <a:pt x="15850" y="280193"/>
                </a:cubicBezTo>
                <a:lnTo>
                  <a:pt x="0" y="201688"/>
                </a:lnTo>
                <a:lnTo>
                  <a:pt x="15850" y="123182"/>
                </a:lnTo>
                <a:cubicBezTo>
                  <a:pt x="46468" y="50793"/>
                  <a:pt x="118147" y="0"/>
                  <a:pt x="201688" y="0"/>
                </a:cubicBezTo>
                <a:close/>
              </a:path>
            </a:pathLst>
          </a:cu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32B7D9A-F26E-4425-97AE-475EC4272207}"/>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6" name="文本框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AAE489E6-E221-4B71-AE85-799412093AFE}"/>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FC8A21FC-7335-47FE-BF35-06A9B1839B4F}"/>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A20EB1A7-2F91-427C-B69D-65FCB0C886C0}"/>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60" name="文本框 5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BF00154-EA1F-46F7-911D-D53493EE48A8}"/>
              </a:ext>
            </a:extLst>
          </p:cNvPr>
          <p:cNvSpPr txBox="1"/>
          <p:nvPr/>
        </p:nvSpPr>
        <p:spPr>
          <a:xfrm>
            <a:off x="1347536" y="998902"/>
            <a:ext cx="3817586"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Expectation   of   the  future</a:t>
            </a:r>
          </a:p>
        </p:txBody>
      </p:sp>
      <p:pic>
        <p:nvPicPr>
          <p:cNvPr id="4" name="图片 3">
            <a:extLst>
              <a:ext uri="{FF2B5EF4-FFF2-40B4-BE49-F238E27FC236}">
                <a16:creationId xmlns:a16="http://schemas.microsoft.com/office/drawing/2014/main" id="{50199478-F5A4-4A19-812F-B266E0E4FE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51163" y="4248530"/>
            <a:ext cx="3384409" cy="2538307"/>
          </a:xfrm>
          <a:prstGeom prst="rect">
            <a:avLst/>
          </a:prstGeom>
          <a:ln>
            <a:noFill/>
          </a:ln>
          <a:effectLst>
            <a:outerShdw blurRad="292100" dist="139700" dir="2700000" algn="tl" rotWithShape="0">
              <a:srgbClr val="333333">
                <a:alpha val="65000"/>
              </a:srgbClr>
            </a:outerShdw>
          </a:effectLst>
        </p:spPr>
      </p:pic>
      <p:pic>
        <p:nvPicPr>
          <p:cNvPr id="6" name="图片 5">
            <a:extLst>
              <a:ext uri="{FF2B5EF4-FFF2-40B4-BE49-F238E27FC236}">
                <a16:creationId xmlns:a16="http://schemas.microsoft.com/office/drawing/2014/main" id="{9F84BBEA-A164-4FD1-8F3E-A4A27A0A26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78841" y="1143236"/>
            <a:ext cx="3384000" cy="2538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466081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ppt_x"/>
                                          </p:val>
                                        </p:tav>
                                        <p:tav tm="100000">
                                          <p:val>
                                            <p:strVal val="#ppt_x"/>
                                          </p:val>
                                        </p:tav>
                                      </p:tavLst>
                                    </p:anim>
                                    <p:anim calcmode="lin" valueType="num">
                                      <p:cBhvr additive="base">
                                        <p:cTn id="8" dur="500" fill="hold"/>
                                        <p:tgtEl>
                                          <p:spTgt spid="60"/>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fill="hold"/>
                                        <p:tgtEl>
                                          <p:spTgt spid="33"/>
                                        </p:tgtEl>
                                        <p:attrNameLst>
                                          <p:attrName>ppt_x</p:attrName>
                                        </p:attrNameLst>
                                      </p:cBhvr>
                                      <p:tavLst>
                                        <p:tav tm="0">
                                          <p:val>
                                            <p:strVal val="#ppt_x"/>
                                          </p:val>
                                        </p:tav>
                                        <p:tav tm="100000">
                                          <p:val>
                                            <p:strVal val="#ppt_x"/>
                                          </p:val>
                                        </p:tav>
                                      </p:tavLst>
                                    </p:anim>
                                    <p:anim calcmode="lin" valueType="num">
                                      <p:cBhvr additive="base">
                                        <p:cTn id="16" dur="500" fill="hold"/>
                                        <p:tgtEl>
                                          <p:spTgt spid="33"/>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ppt_x"/>
                                          </p:val>
                                        </p:tav>
                                        <p:tav tm="100000">
                                          <p:val>
                                            <p:strVal val="#ppt_x"/>
                                          </p:val>
                                        </p:tav>
                                      </p:tavLst>
                                    </p:anim>
                                    <p:anim calcmode="lin" valueType="num">
                                      <p:cBhvr additive="base">
                                        <p:cTn id="20" dur="500" fill="hold"/>
                                        <p:tgtEl>
                                          <p:spTgt spid="34"/>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500" fill="hold"/>
                                        <p:tgtEl>
                                          <p:spTgt spid="35"/>
                                        </p:tgtEl>
                                        <p:attrNameLst>
                                          <p:attrName>ppt_x</p:attrName>
                                        </p:attrNameLst>
                                      </p:cBhvr>
                                      <p:tavLst>
                                        <p:tav tm="0">
                                          <p:val>
                                            <p:strVal val="#ppt_x"/>
                                          </p:val>
                                        </p:tav>
                                        <p:tav tm="100000">
                                          <p:val>
                                            <p:strVal val="#ppt_x"/>
                                          </p:val>
                                        </p:tav>
                                      </p:tavLst>
                                    </p:anim>
                                    <p:anim calcmode="lin" valueType="num">
                                      <p:cBhvr additive="base">
                                        <p:cTn id="24" dur="500" fill="hold"/>
                                        <p:tgtEl>
                                          <p:spTgt spid="35"/>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additive="base">
                                        <p:cTn id="27" dur="500" fill="hold"/>
                                        <p:tgtEl>
                                          <p:spTgt spid="36"/>
                                        </p:tgtEl>
                                        <p:attrNameLst>
                                          <p:attrName>ppt_x</p:attrName>
                                        </p:attrNameLst>
                                      </p:cBhvr>
                                      <p:tavLst>
                                        <p:tav tm="0">
                                          <p:val>
                                            <p:strVal val="#ppt_x"/>
                                          </p:val>
                                        </p:tav>
                                        <p:tav tm="100000">
                                          <p:val>
                                            <p:strVal val="#ppt_x"/>
                                          </p:val>
                                        </p:tav>
                                      </p:tavLst>
                                    </p:anim>
                                    <p:anim calcmode="lin" valueType="num">
                                      <p:cBhvr additive="base">
                                        <p:cTn id="28" dur="500" fill="hold"/>
                                        <p:tgtEl>
                                          <p:spTgt spid="36"/>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500" fill="hold"/>
                                        <p:tgtEl>
                                          <p:spTgt spid="37"/>
                                        </p:tgtEl>
                                        <p:attrNameLst>
                                          <p:attrName>ppt_x</p:attrName>
                                        </p:attrNameLst>
                                      </p:cBhvr>
                                      <p:tavLst>
                                        <p:tav tm="0">
                                          <p:val>
                                            <p:strVal val="#ppt_x"/>
                                          </p:val>
                                        </p:tav>
                                        <p:tav tm="100000">
                                          <p:val>
                                            <p:strVal val="#ppt_x"/>
                                          </p:val>
                                        </p:tav>
                                      </p:tavLst>
                                    </p:anim>
                                    <p:anim calcmode="lin" valueType="num">
                                      <p:cBhvr additive="base">
                                        <p:cTn id="32" dur="500" fill="hold"/>
                                        <p:tgtEl>
                                          <p:spTgt spid="37"/>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anim calcmode="lin" valueType="num">
                                      <p:cBhvr additive="base">
                                        <p:cTn id="35" dur="500" fill="hold"/>
                                        <p:tgtEl>
                                          <p:spTgt spid="38"/>
                                        </p:tgtEl>
                                        <p:attrNameLst>
                                          <p:attrName>ppt_x</p:attrName>
                                        </p:attrNameLst>
                                      </p:cBhvr>
                                      <p:tavLst>
                                        <p:tav tm="0">
                                          <p:val>
                                            <p:strVal val="#ppt_x"/>
                                          </p:val>
                                        </p:tav>
                                        <p:tav tm="100000">
                                          <p:val>
                                            <p:strVal val="#ppt_x"/>
                                          </p:val>
                                        </p:tav>
                                      </p:tavLst>
                                    </p:anim>
                                    <p:anim calcmode="lin" valueType="num">
                                      <p:cBhvr additive="base">
                                        <p:cTn id="36" dur="500" fill="hold"/>
                                        <p:tgtEl>
                                          <p:spTgt spid="38"/>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500" fill="hold"/>
                                        <p:tgtEl>
                                          <p:spTgt spid="28"/>
                                        </p:tgtEl>
                                        <p:attrNameLst>
                                          <p:attrName>ppt_x</p:attrName>
                                        </p:attrNameLst>
                                      </p:cBhvr>
                                      <p:tavLst>
                                        <p:tav tm="0">
                                          <p:val>
                                            <p:strVal val="#ppt_x"/>
                                          </p:val>
                                        </p:tav>
                                        <p:tav tm="100000">
                                          <p:val>
                                            <p:strVal val="#ppt_x"/>
                                          </p:val>
                                        </p:tav>
                                      </p:tavLst>
                                    </p:anim>
                                    <p:anim calcmode="lin" valueType="num">
                                      <p:cBhvr additive="base">
                                        <p:cTn id="40" dur="500" fill="hold"/>
                                        <p:tgtEl>
                                          <p:spTgt spid="28"/>
                                        </p:tgtEl>
                                        <p:attrNameLst>
                                          <p:attrName>ppt_y</p:attrName>
                                        </p:attrNameLst>
                                      </p:cBhvr>
                                      <p:tavLst>
                                        <p:tav tm="0">
                                          <p:val>
                                            <p:strVal val="0-#ppt_h/2"/>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anim calcmode="lin" valueType="num">
                                      <p:cBhvr additive="base">
                                        <p:cTn id="43" dur="500" fill="hold"/>
                                        <p:tgtEl>
                                          <p:spTgt spid="44"/>
                                        </p:tgtEl>
                                        <p:attrNameLst>
                                          <p:attrName>ppt_x</p:attrName>
                                        </p:attrNameLst>
                                      </p:cBhvr>
                                      <p:tavLst>
                                        <p:tav tm="0">
                                          <p:val>
                                            <p:strVal val="0-#ppt_w/2"/>
                                          </p:val>
                                        </p:tav>
                                        <p:tav tm="100000">
                                          <p:val>
                                            <p:strVal val="#ppt_x"/>
                                          </p:val>
                                        </p:tav>
                                      </p:tavLst>
                                    </p:anim>
                                    <p:anim calcmode="lin" valueType="num">
                                      <p:cBhvr additive="base">
                                        <p:cTn id="44" dur="500" fill="hold"/>
                                        <p:tgtEl>
                                          <p:spTgt spid="44"/>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 calcmode="lin" valueType="num">
                                      <p:cBhvr additive="base">
                                        <p:cTn id="47" dur="500" fill="hold"/>
                                        <p:tgtEl>
                                          <p:spTgt spid="45"/>
                                        </p:tgtEl>
                                        <p:attrNameLst>
                                          <p:attrName>ppt_x</p:attrName>
                                        </p:attrNameLst>
                                      </p:cBhvr>
                                      <p:tavLst>
                                        <p:tav tm="0">
                                          <p:val>
                                            <p:strVal val="0-#ppt_w/2"/>
                                          </p:val>
                                        </p:tav>
                                        <p:tav tm="100000">
                                          <p:val>
                                            <p:strVal val="#ppt_x"/>
                                          </p:val>
                                        </p:tav>
                                      </p:tavLst>
                                    </p:anim>
                                    <p:anim calcmode="lin" valueType="num">
                                      <p:cBhvr additive="base">
                                        <p:cTn id="48" dur="500" fill="hold"/>
                                        <p:tgtEl>
                                          <p:spTgt spid="45"/>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anim calcmode="lin" valueType="num">
                                      <p:cBhvr additive="base">
                                        <p:cTn id="51" dur="500" fill="hold"/>
                                        <p:tgtEl>
                                          <p:spTgt spid="54"/>
                                        </p:tgtEl>
                                        <p:attrNameLst>
                                          <p:attrName>ppt_x</p:attrName>
                                        </p:attrNameLst>
                                      </p:cBhvr>
                                      <p:tavLst>
                                        <p:tav tm="0">
                                          <p:val>
                                            <p:strVal val="0-#ppt_w/2"/>
                                          </p:val>
                                        </p:tav>
                                        <p:tav tm="100000">
                                          <p:val>
                                            <p:strVal val="#ppt_x"/>
                                          </p:val>
                                        </p:tav>
                                      </p:tavLst>
                                    </p:anim>
                                    <p:anim calcmode="lin" valueType="num">
                                      <p:cBhvr additive="base">
                                        <p:cTn id="52" dur="500" fill="hold"/>
                                        <p:tgtEl>
                                          <p:spTgt spid="54"/>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55"/>
                                        </p:tgtEl>
                                        <p:attrNameLst>
                                          <p:attrName>style.visibility</p:attrName>
                                        </p:attrNameLst>
                                      </p:cBhvr>
                                      <p:to>
                                        <p:strVal val="visible"/>
                                      </p:to>
                                    </p:set>
                                    <p:anim calcmode="lin" valueType="num">
                                      <p:cBhvr additive="base">
                                        <p:cTn id="55" dur="500" fill="hold"/>
                                        <p:tgtEl>
                                          <p:spTgt spid="55"/>
                                        </p:tgtEl>
                                        <p:attrNameLst>
                                          <p:attrName>ppt_x</p:attrName>
                                        </p:attrNameLst>
                                      </p:cBhvr>
                                      <p:tavLst>
                                        <p:tav tm="0">
                                          <p:val>
                                            <p:strVal val="0-#ppt_w/2"/>
                                          </p:val>
                                        </p:tav>
                                        <p:tav tm="100000">
                                          <p:val>
                                            <p:strVal val="#ppt_x"/>
                                          </p:val>
                                        </p:tav>
                                      </p:tavLst>
                                    </p:anim>
                                    <p:anim calcmode="lin" valueType="num">
                                      <p:cBhvr additive="base">
                                        <p:cTn id="56" dur="500" fill="hold"/>
                                        <p:tgtEl>
                                          <p:spTgt spid="55"/>
                                        </p:tgtEl>
                                        <p:attrNameLst>
                                          <p:attrName>ppt_y</p:attrName>
                                        </p:attrNameLst>
                                      </p:cBhvr>
                                      <p:tavLst>
                                        <p:tav tm="0">
                                          <p:val>
                                            <p:strVal val="#ppt_y"/>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500" fill="hold"/>
                                        <p:tgtEl>
                                          <p:spTgt spid="46"/>
                                        </p:tgtEl>
                                        <p:attrNameLst>
                                          <p:attrName>ppt_x</p:attrName>
                                        </p:attrNameLst>
                                      </p:cBhvr>
                                      <p:tavLst>
                                        <p:tav tm="0">
                                          <p:val>
                                            <p:strVal val="#ppt_x"/>
                                          </p:val>
                                        </p:tav>
                                        <p:tav tm="100000">
                                          <p:val>
                                            <p:strVal val="#ppt_x"/>
                                          </p:val>
                                        </p:tav>
                                      </p:tavLst>
                                    </p:anim>
                                    <p:anim calcmode="lin" valueType="num">
                                      <p:cBhvr additive="base">
                                        <p:cTn id="60" dur="500" fill="hold"/>
                                        <p:tgtEl>
                                          <p:spTgt spid="46"/>
                                        </p:tgtEl>
                                        <p:attrNameLst>
                                          <p:attrName>ppt_y</p:attrName>
                                        </p:attrNameLst>
                                      </p:cBhvr>
                                      <p:tavLst>
                                        <p:tav tm="0">
                                          <p:val>
                                            <p:strVal val="1+#ppt_h/2"/>
                                          </p:val>
                                        </p:tav>
                                        <p:tav tm="100000">
                                          <p:val>
                                            <p:strVal val="#ppt_y"/>
                                          </p:val>
                                        </p:tav>
                                      </p:tavLst>
                                    </p:anim>
                                  </p:childTnLst>
                                </p:cTn>
                              </p:par>
                              <p:par>
                                <p:cTn id="61" presetID="2" presetClass="entr" presetSubtype="2" fill="hold" grpId="0" nodeType="withEffect">
                                  <p:stCondLst>
                                    <p:cond delay="0"/>
                                  </p:stCondLst>
                                  <p:childTnLst>
                                    <p:set>
                                      <p:cBhvr>
                                        <p:cTn id="62" dur="1" fill="hold">
                                          <p:stCondLst>
                                            <p:cond delay="0"/>
                                          </p:stCondLst>
                                        </p:cTn>
                                        <p:tgtEl>
                                          <p:spTgt spid="47"/>
                                        </p:tgtEl>
                                        <p:attrNameLst>
                                          <p:attrName>style.visibility</p:attrName>
                                        </p:attrNameLst>
                                      </p:cBhvr>
                                      <p:to>
                                        <p:strVal val="visible"/>
                                      </p:to>
                                    </p:set>
                                    <p:anim calcmode="lin" valueType="num">
                                      <p:cBhvr additive="base">
                                        <p:cTn id="63" dur="500" fill="hold"/>
                                        <p:tgtEl>
                                          <p:spTgt spid="47"/>
                                        </p:tgtEl>
                                        <p:attrNameLst>
                                          <p:attrName>ppt_x</p:attrName>
                                        </p:attrNameLst>
                                      </p:cBhvr>
                                      <p:tavLst>
                                        <p:tav tm="0">
                                          <p:val>
                                            <p:strVal val="1+#ppt_w/2"/>
                                          </p:val>
                                        </p:tav>
                                        <p:tav tm="100000">
                                          <p:val>
                                            <p:strVal val="#ppt_x"/>
                                          </p:val>
                                        </p:tav>
                                      </p:tavLst>
                                    </p:anim>
                                    <p:anim calcmode="lin" valueType="num">
                                      <p:cBhvr additive="base">
                                        <p:cTn id="64" dur="500" fill="hold"/>
                                        <p:tgtEl>
                                          <p:spTgt spid="47"/>
                                        </p:tgtEl>
                                        <p:attrNameLst>
                                          <p:attrName>ppt_y</p:attrName>
                                        </p:attrNameLst>
                                      </p:cBhvr>
                                      <p:tavLst>
                                        <p:tav tm="0">
                                          <p:val>
                                            <p:strVal val="#ppt_y"/>
                                          </p:val>
                                        </p:tav>
                                        <p:tav tm="100000">
                                          <p:val>
                                            <p:strVal val="#ppt_y"/>
                                          </p:val>
                                        </p:tav>
                                      </p:tavLst>
                                    </p:anim>
                                  </p:childTnLst>
                                </p:cTn>
                              </p:par>
                              <p:par>
                                <p:cTn id="65" presetID="2" presetClass="entr" presetSubtype="2" fill="hold" grpId="0" nodeType="withEffect">
                                  <p:stCondLst>
                                    <p:cond delay="0"/>
                                  </p:stCondLst>
                                  <p:childTnLst>
                                    <p:set>
                                      <p:cBhvr>
                                        <p:cTn id="66" dur="1" fill="hold">
                                          <p:stCondLst>
                                            <p:cond delay="0"/>
                                          </p:stCondLst>
                                        </p:cTn>
                                        <p:tgtEl>
                                          <p:spTgt spid="56"/>
                                        </p:tgtEl>
                                        <p:attrNameLst>
                                          <p:attrName>style.visibility</p:attrName>
                                        </p:attrNameLst>
                                      </p:cBhvr>
                                      <p:to>
                                        <p:strVal val="visible"/>
                                      </p:to>
                                    </p:set>
                                    <p:anim calcmode="lin" valueType="num">
                                      <p:cBhvr additive="base">
                                        <p:cTn id="67" dur="500" fill="hold"/>
                                        <p:tgtEl>
                                          <p:spTgt spid="56"/>
                                        </p:tgtEl>
                                        <p:attrNameLst>
                                          <p:attrName>ppt_x</p:attrName>
                                        </p:attrNameLst>
                                      </p:cBhvr>
                                      <p:tavLst>
                                        <p:tav tm="0">
                                          <p:val>
                                            <p:strVal val="1+#ppt_w/2"/>
                                          </p:val>
                                        </p:tav>
                                        <p:tav tm="100000">
                                          <p:val>
                                            <p:strVal val="#ppt_x"/>
                                          </p:val>
                                        </p:tav>
                                      </p:tavLst>
                                    </p:anim>
                                    <p:anim calcmode="lin" valueType="num">
                                      <p:cBhvr additive="base">
                                        <p:cTn id="68" dur="500" fill="hold"/>
                                        <p:tgtEl>
                                          <p:spTgt spid="56"/>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0"/>
                                  </p:stCondLst>
                                  <p:childTnLst>
                                    <p:set>
                                      <p:cBhvr>
                                        <p:cTn id="70" dur="1" fill="hold">
                                          <p:stCondLst>
                                            <p:cond delay="0"/>
                                          </p:stCondLst>
                                        </p:cTn>
                                        <p:tgtEl>
                                          <p:spTgt spid="57"/>
                                        </p:tgtEl>
                                        <p:attrNameLst>
                                          <p:attrName>style.visibility</p:attrName>
                                        </p:attrNameLst>
                                      </p:cBhvr>
                                      <p:to>
                                        <p:strVal val="visible"/>
                                      </p:to>
                                    </p:set>
                                    <p:anim calcmode="lin" valueType="num">
                                      <p:cBhvr additive="base">
                                        <p:cTn id="71" dur="500" fill="hold"/>
                                        <p:tgtEl>
                                          <p:spTgt spid="57"/>
                                        </p:tgtEl>
                                        <p:attrNameLst>
                                          <p:attrName>ppt_x</p:attrName>
                                        </p:attrNameLst>
                                      </p:cBhvr>
                                      <p:tavLst>
                                        <p:tav tm="0">
                                          <p:val>
                                            <p:strVal val="1+#ppt_w/2"/>
                                          </p:val>
                                        </p:tav>
                                        <p:tav tm="100000">
                                          <p:val>
                                            <p:strVal val="#ppt_x"/>
                                          </p:val>
                                        </p:tav>
                                      </p:tavLst>
                                    </p:anim>
                                    <p:anim calcmode="lin" valueType="num">
                                      <p:cBhvr additive="base">
                                        <p:cTn id="72" dur="500" fill="hold"/>
                                        <p:tgtEl>
                                          <p:spTgt spid="57"/>
                                        </p:tgtEl>
                                        <p:attrNameLst>
                                          <p:attrName>ppt_y</p:attrName>
                                        </p:attrNameLst>
                                      </p:cBhvr>
                                      <p:tavLst>
                                        <p:tav tm="0">
                                          <p:val>
                                            <p:strVal val="#ppt_y"/>
                                          </p:val>
                                        </p:tav>
                                        <p:tav tm="100000">
                                          <p:val>
                                            <p:strVal val="#ppt_y"/>
                                          </p:val>
                                        </p:tav>
                                      </p:tavLst>
                                    </p:anim>
                                  </p:childTnLst>
                                </p:cTn>
                              </p:par>
                              <p:par>
                                <p:cTn id="73" presetID="2" presetClass="entr" presetSubtype="2" fill="hold" grpId="0" nodeType="withEffect">
                                  <p:stCondLst>
                                    <p:cond delay="0"/>
                                  </p:stCondLst>
                                  <p:childTnLst>
                                    <p:set>
                                      <p:cBhvr>
                                        <p:cTn id="74" dur="1" fill="hold">
                                          <p:stCondLst>
                                            <p:cond delay="0"/>
                                          </p:stCondLst>
                                        </p:cTn>
                                        <p:tgtEl>
                                          <p:spTgt spid="42"/>
                                        </p:tgtEl>
                                        <p:attrNameLst>
                                          <p:attrName>style.visibility</p:attrName>
                                        </p:attrNameLst>
                                      </p:cBhvr>
                                      <p:to>
                                        <p:strVal val="visible"/>
                                      </p:to>
                                    </p:set>
                                    <p:anim calcmode="lin" valueType="num">
                                      <p:cBhvr additive="base">
                                        <p:cTn id="75" dur="500" fill="hold"/>
                                        <p:tgtEl>
                                          <p:spTgt spid="42"/>
                                        </p:tgtEl>
                                        <p:attrNameLst>
                                          <p:attrName>ppt_x</p:attrName>
                                        </p:attrNameLst>
                                      </p:cBhvr>
                                      <p:tavLst>
                                        <p:tav tm="0">
                                          <p:val>
                                            <p:strVal val="1+#ppt_w/2"/>
                                          </p:val>
                                        </p:tav>
                                        <p:tav tm="100000">
                                          <p:val>
                                            <p:strVal val="#ppt_x"/>
                                          </p:val>
                                        </p:tav>
                                      </p:tavLst>
                                    </p:anim>
                                    <p:anim calcmode="lin" valueType="num">
                                      <p:cBhvr additive="base">
                                        <p:cTn id="76" dur="500" fill="hold"/>
                                        <p:tgtEl>
                                          <p:spTgt spid="42"/>
                                        </p:tgtEl>
                                        <p:attrNameLst>
                                          <p:attrName>ppt_y</p:attrName>
                                        </p:attrNameLst>
                                      </p:cBhvr>
                                      <p:tavLst>
                                        <p:tav tm="0">
                                          <p:val>
                                            <p:strVal val="#ppt_y"/>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4"/>
                                        </p:tgtEl>
                                        <p:attrNameLst>
                                          <p:attrName>style.visibility</p:attrName>
                                        </p:attrNameLst>
                                      </p:cBhvr>
                                      <p:to>
                                        <p:strVal val="visible"/>
                                      </p:to>
                                    </p:set>
                                    <p:anim calcmode="lin" valueType="num">
                                      <p:cBhvr additive="base">
                                        <p:cTn id="79" dur="500" fill="hold"/>
                                        <p:tgtEl>
                                          <p:spTgt spid="4"/>
                                        </p:tgtEl>
                                        <p:attrNameLst>
                                          <p:attrName>ppt_x</p:attrName>
                                        </p:attrNameLst>
                                      </p:cBhvr>
                                      <p:tavLst>
                                        <p:tav tm="0">
                                          <p:val>
                                            <p:strVal val="#ppt_x"/>
                                          </p:val>
                                        </p:tav>
                                        <p:tav tm="100000">
                                          <p:val>
                                            <p:strVal val="#ppt_x"/>
                                          </p:val>
                                        </p:tav>
                                      </p:tavLst>
                                    </p:anim>
                                    <p:anim calcmode="lin" valueType="num">
                                      <p:cBhvr additive="base">
                                        <p:cTn id="80" dur="500" fill="hold"/>
                                        <p:tgtEl>
                                          <p:spTgt spid="4"/>
                                        </p:tgtEl>
                                        <p:attrNameLst>
                                          <p:attrName>ppt_y</p:attrName>
                                        </p:attrNameLst>
                                      </p:cBhvr>
                                      <p:tavLst>
                                        <p:tav tm="0">
                                          <p:val>
                                            <p:strVal val="1+#ppt_h/2"/>
                                          </p:val>
                                        </p:tav>
                                        <p:tav tm="100000">
                                          <p:val>
                                            <p:strVal val="#ppt_y"/>
                                          </p:val>
                                        </p:tav>
                                      </p:tavLst>
                                    </p:anim>
                                  </p:childTnLst>
                                </p:cTn>
                              </p:par>
                              <p:par>
                                <p:cTn id="81" presetID="2" presetClass="entr" presetSubtype="1" fill="hold" nodeType="withEffect">
                                  <p:stCondLst>
                                    <p:cond delay="0"/>
                                  </p:stCondLst>
                                  <p:childTnLst>
                                    <p:set>
                                      <p:cBhvr>
                                        <p:cTn id="82" dur="1" fill="hold">
                                          <p:stCondLst>
                                            <p:cond delay="0"/>
                                          </p:stCondLst>
                                        </p:cTn>
                                        <p:tgtEl>
                                          <p:spTgt spid="6"/>
                                        </p:tgtEl>
                                        <p:attrNameLst>
                                          <p:attrName>style.visibility</p:attrName>
                                        </p:attrNameLst>
                                      </p:cBhvr>
                                      <p:to>
                                        <p:strVal val="visible"/>
                                      </p:to>
                                    </p:set>
                                    <p:anim calcmode="lin" valueType="num">
                                      <p:cBhvr additive="base">
                                        <p:cTn id="83" dur="500" fill="hold"/>
                                        <p:tgtEl>
                                          <p:spTgt spid="6"/>
                                        </p:tgtEl>
                                        <p:attrNameLst>
                                          <p:attrName>ppt_x</p:attrName>
                                        </p:attrNameLst>
                                      </p:cBhvr>
                                      <p:tavLst>
                                        <p:tav tm="0">
                                          <p:val>
                                            <p:strVal val="#ppt_x"/>
                                          </p:val>
                                        </p:tav>
                                        <p:tav tm="100000">
                                          <p:val>
                                            <p:strVal val="#ppt_x"/>
                                          </p:val>
                                        </p:tav>
                                      </p:tavLst>
                                    </p:anim>
                                    <p:anim calcmode="lin" valueType="num">
                                      <p:cBhvr additive="base">
                                        <p:cTn id="84"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P spid="45" grpId="0"/>
      <p:bldP spid="46" grpId="0"/>
      <p:bldP spid="47" grpId="0"/>
      <p:bldP spid="54" grpId="0"/>
      <p:bldP spid="55" grpId="0"/>
      <p:bldP spid="56" grpId="0"/>
      <p:bldP spid="57" grpId="0"/>
      <p:bldP spid="31" grpId="0"/>
      <p:bldP spid="33" grpId="0" animBg="1"/>
      <p:bldP spid="34" grpId="0" animBg="1"/>
      <p:bldP spid="35" grpId="0"/>
      <p:bldP spid="36" grpId="0"/>
      <p:bldP spid="37" grpId="0"/>
      <p:bldP spid="38" grpId="0"/>
      <p:bldP spid="6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图片 5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25" name="矩形 2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0" y="5143500"/>
            <a:ext cx="12192000" cy="17145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5010687" y="5277864"/>
            <a:ext cx="8634083" cy="1445771"/>
          </a:xfrm>
          <a:prstGeom prst="rect">
            <a:avLst/>
          </a:prstGeom>
          <a:noFill/>
        </p:spPr>
        <p:txBody>
          <a:bodyPr wrap="square" lIns="108000" tIns="36000" bIns="36000" rtlCol="0">
            <a:spAutoFit/>
          </a:bodyPr>
          <a:lstStyle/>
          <a:p>
            <a:pPr>
              <a:lnSpc>
                <a:spcPct val="130000"/>
              </a:lnSpc>
            </a:pPr>
            <a:r>
              <a:rPr lang="zh-CN" altLang="en-US" sz="1400" dirty="0">
                <a:solidFill>
                  <a:schemeClr val="bg1"/>
                </a:solidFill>
                <a:latin typeface="微软雅黑" pitchFamily="34" charset="-122"/>
                <a:ea typeface="微软雅黑" pitchFamily="34" charset="-122"/>
              </a:rPr>
              <a:t>感谢湖南大学电气院对我的培养</a:t>
            </a:r>
            <a:endParaRPr lang="en-US" altLang="zh-CN" sz="1400" dirty="0">
              <a:solidFill>
                <a:schemeClr val="bg1"/>
              </a:solidFill>
              <a:latin typeface="微软雅黑" pitchFamily="34" charset="-122"/>
              <a:ea typeface="微软雅黑" pitchFamily="34" charset="-122"/>
            </a:endParaRPr>
          </a:p>
          <a:p>
            <a:pPr>
              <a:lnSpc>
                <a:spcPct val="130000"/>
              </a:lnSpc>
            </a:pPr>
            <a:r>
              <a:rPr lang="zh-CN" altLang="en-US" sz="1400" dirty="0">
                <a:solidFill>
                  <a:schemeClr val="bg1"/>
                </a:solidFill>
                <a:latin typeface="微软雅黑" pitchFamily="34" charset="-122"/>
                <a:ea typeface="微软雅黑" pitchFamily="34" charset="-122"/>
              </a:rPr>
              <a:t>感谢湖南大学各位老师的大力支持</a:t>
            </a:r>
            <a:endParaRPr lang="en-US" altLang="zh-CN" sz="1400" dirty="0">
              <a:solidFill>
                <a:schemeClr val="bg1"/>
              </a:solidFill>
              <a:latin typeface="微软雅黑" pitchFamily="34" charset="-122"/>
              <a:ea typeface="微软雅黑" pitchFamily="34" charset="-122"/>
            </a:endParaRPr>
          </a:p>
          <a:p>
            <a:pPr>
              <a:lnSpc>
                <a:spcPct val="130000"/>
              </a:lnSpc>
            </a:pPr>
            <a:endParaRPr lang="en-US" altLang="zh-CN" sz="1400" dirty="0">
              <a:solidFill>
                <a:schemeClr val="bg1"/>
              </a:solidFill>
              <a:latin typeface="微软雅黑" pitchFamily="34" charset="-122"/>
              <a:ea typeface="微软雅黑" pitchFamily="34" charset="-122"/>
            </a:endParaRPr>
          </a:p>
          <a:p>
            <a:pPr>
              <a:lnSpc>
                <a:spcPct val="130000"/>
              </a:lnSpc>
            </a:pPr>
            <a:r>
              <a:rPr lang="zh-CN" altLang="en-US" sz="1400" dirty="0">
                <a:solidFill>
                  <a:schemeClr val="bg1"/>
                </a:solidFill>
                <a:latin typeface="微软雅黑" pitchFamily="34" charset="-122"/>
                <a:ea typeface="微软雅黑" pitchFamily="34" charset="-122"/>
              </a:rPr>
              <a:t>感谢浙江大学</a:t>
            </a:r>
            <a:r>
              <a:rPr lang="en-US" altLang="zh-CN" sz="1400" dirty="0">
                <a:solidFill>
                  <a:schemeClr val="bg1"/>
                </a:solidFill>
                <a:latin typeface="微软雅黑" pitchFamily="34" charset="-122"/>
                <a:ea typeface="微软雅黑" pitchFamily="34" charset="-122"/>
              </a:rPr>
              <a:t>NESC</a:t>
            </a:r>
            <a:r>
              <a:rPr lang="zh-CN" altLang="en-US" sz="1400" dirty="0">
                <a:solidFill>
                  <a:schemeClr val="bg1"/>
                </a:solidFill>
                <a:latin typeface="微软雅黑" pitchFamily="34" charset="-122"/>
                <a:ea typeface="微软雅黑" pitchFamily="34" charset="-122"/>
              </a:rPr>
              <a:t>教九</a:t>
            </a:r>
            <a:r>
              <a:rPr lang="en-US" altLang="zh-CN" sz="1400" dirty="0">
                <a:solidFill>
                  <a:schemeClr val="bg1"/>
                </a:solidFill>
                <a:latin typeface="微软雅黑" pitchFamily="34" charset="-122"/>
                <a:ea typeface="微软雅黑" pitchFamily="34" charset="-122"/>
              </a:rPr>
              <a:t>123</a:t>
            </a:r>
            <a:r>
              <a:rPr lang="zh-CN" altLang="en-US" sz="1400" dirty="0">
                <a:solidFill>
                  <a:schemeClr val="bg1"/>
                </a:solidFill>
                <a:latin typeface="微软雅黑" pitchFamily="34" charset="-122"/>
                <a:ea typeface="微软雅黑" pitchFamily="34" charset="-122"/>
              </a:rPr>
              <a:t>实验室师兄对我的大力支持以及指导</a:t>
            </a:r>
            <a:endParaRPr lang="en-US" altLang="zh-CN" sz="1400" dirty="0">
              <a:solidFill>
                <a:schemeClr val="bg1"/>
              </a:solidFill>
              <a:latin typeface="微软雅黑" pitchFamily="34" charset="-122"/>
              <a:ea typeface="微软雅黑" pitchFamily="34" charset="-122"/>
            </a:endParaRPr>
          </a:p>
          <a:p>
            <a:pPr>
              <a:lnSpc>
                <a:spcPct val="130000"/>
              </a:lnSpc>
            </a:pPr>
            <a:r>
              <a:rPr lang="zh-CN" altLang="en-US" sz="1400" dirty="0">
                <a:solidFill>
                  <a:schemeClr val="bg1"/>
                </a:solidFill>
                <a:latin typeface="微软雅黑" pitchFamily="34" charset="-122"/>
                <a:ea typeface="微软雅黑" pitchFamily="34" charset="-122"/>
              </a:rPr>
              <a:t>感谢浙江大学各位老师对我的关心</a:t>
            </a:r>
          </a:p>
        </p:txBody>
      </p:sp>
      <p:sp>
        <p:nvSpPr>
          <p:cNvPr id="28" name="任意多边形 2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rot="5400000">
            <a:off x="1273403" y="1450971"/>
            <a:ext cx="3143250" cy="2793805"/>
          </a:xfrm>
          <a:custGeom>
            <a:avLst/>
            <a:gdLst>
              <a:gd name="connsiteX0" fmla="*/ 0 w 3143250"/>
              <a:gd name="connsiteY0" fmla="*/ 3086100 h 3086100"/>
              <a:gd name="connsiteX1" fmla="*/ 0 w 3143250"/>
              <a:gd name="connsiteY1" fmla="*/ 0 h 3086100"/>
              <a:gd name="connsiteX2" fmla="*/ 3143250 w 3143250"/>
              <a:gd name="connsiteY2" fmla="*/ 0 h 3086100"/>
              <a:gd name="connsiteX3" fmla="*/ 3143250 w 3143250"/>
              <a:gd name="connsiteY3" fmla="*/ 3086100 h 3086100"/>
              <a:gd name="connsiteX4" fmla="*/ 626000 w 3143250"/>
              <a:gd name="connsiteY4" fmla="*/ 3086100 h 3086100"/>
              <a:gd name="connsiteX5" fmla="*/ 492650 w 3143250"/>
              <a:gd name="connsiteY5" fmla="*/ 2856186 h 3086100"/>
              <a:gd name="connsiteX6" fmla="*/ 359300 w 3143250"/>
              <a:gd name="connsiteY6" fmla="*/ 3086100 h 3086100"/>
              <a:gd name="connsiteX7" fmla="*/ 0 w 3143250"/>
              <a:gd name="connsiteY7" fmla="*/ 3086100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43250" h="3086100">
                <a:moveTo>
                  <a:pt x="0" y="3086100"/>
                </a:moveTo>
                <a:lnTo>
                  <a:pt x="0" y="0"/>
                </a:lnTo>
                <a:lnTo>
                  <a:pt x="3143250" y="0"/>
                </a:lnTo>
                <a:lnTo>
                  <a:pt x="3143250" y="3086100"/>
                </a:lnTo>
                <a:lnTo>
                  <a:pt x="626000" y="3086100"/>
                </a:lnTo>
                <a:lnTo>
                  <a:pt x="492650" y="2856186"/>
                </a:lnTo>
                <a:lnTo>
                  <a:pt x="359300" y="3086100"/>
                </a:lnTo>
                <a:lnTo>
                  <a:pt x="0" y="3086100"/>
                </a:lnTo>
                <a:close/>
              </a:path>
            </a:pathLst>
          </a:custGeom>
          <a:solidFill>
            <a:srgbClr val="EBD48E">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758666" y="1376322"/>
            <a:ext cx="2292377" cy="460126"/>
          </a:xfrm>
          <a:prstGeom prst="rect">
            <a:avLst/>
          </a:prstGeom>
          <a:noFill/>
        </p:spPr>
        <p:txBody>
          <a:bodyPr wrap="square" rtlCol="0">
            <a:spAutoFit/>
          </a:bodyPr>
          <a:lstStyle/>
          <a:p>
            <a:pPr>
              <a:lnSpc>
                <a:spcPct val="130000"/>
              </a:lnSpc>
            </a:pPr>
            <a:r>
              <a:rPr lang="en-US" altLang="zh-CN" sz="2000" b="1" spc="300" dirty="0"/>
              <a:t>     2018.3</a:t>
            </a:r>
            <a:endParaRPr lang="zh-CN" altLang="en-US" sz="2000" b="1" spc="300" dirty="0"/>
          </a:p>
        </p:txBody>
      </p:sp>
      <p:sp>
        <p:nvSpPr>
          <p:cNvPr id="30" name="文本框 2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588168" y="2227602"/>
            <a:ext cx="2501376" cy="1667251"/>
          </a:xfrm>
          <a:prstGeom prst="rect">
            <a:avLst/>
          </a:prstGeom>
          <a:noFill/>
        </p:spPr>
        <p:txBody>
          <a:bodyPr wrap="square" rtlCol="0">
            <a:spAutoFit/>
          </a:bodyPr>
          <a:lstStyle/>
          <a:p>
            <a:pPr>
              <a:lnSpc>
                <a:spcPct val="130000"/>
              </a:lnSpc>
              <a:spcAft>
                <a:spcPts val="600"/>
              </a:spcAft>
            </a:pPr>
            <a:r>
              <a:rPr lang="zh-CN" altLang="en-US" sz="1200" dirty="0">
                <a:ea typeface="Tahoma" panose="020B0604030504040204" pitchFamily="34" charset="0"/>
                <a:cs typeface="Tahoma" panose="020B0604030504040204" pitchFamily="34" charset="0"/>
              </a:rPr>
              <a:t>（</a:t>
            </a:r>
            <a:r>
              <a:rPr lang="en-US" altLang="zh-CN" sz="1200" dirty="0">
                <a:ea typeface="Tahoma" panose="020B0604030504040204" pitchFamily="34" charset="0"/>
                <a:cs typeface="Tahoma" panose="020B0604030504040204" pitchFamily="34" charset="0"/>
              </a:rPr>
              <a:t>1</a:t>
            </a:r>
            <a:r>
              <a:rPr lang="zh-CN" altLang="en-US" sz="1200" dirty="0">
                <a:ea typeface="Tahoma" panose="020B0604030504040204" pitchFamily="34" charset="0"/>
                <a:cs typeface="Tahoma" panose="020B0604030504040204" pitchFamily="34" charset="0"/>
              </a:rPr>
              <a:t>）研读关于振动台的论文、大体了解振动平台的工作原理以及控制流程</a:t>
            </a:r>
            <a:endParaRPr lang="en-US" altLang="zh-CN" sz="1200" dirty="0">
              <a:ea typeface="Tahoma" panose="020B0604030504040204" pitchFamily="34" charset="0"/>
              <a:cs typeface="Tahoma" panose="020B0604030504040204" pitchFamily="34" charset="0"/>
            </a:endParaRPr>
          </a:p>
          <a:p>
            <a:pPr>
              <a:lnSpc>
                <a:spcPct val="130000"/>
              </a:lnSpc>
              <a:spcAft>
                <a:spcPts val="600"/>
              </a:spcAft>
            </a:pPr>
            <a:r>
              <a:rPr lang="zh-CN" altLang="en-US" sz="1200" dirty="0">
                <a:ea typeface="Tahoma" panose="020B0604030504040204" pitchFamily="34" charset="0"/>
                <a:cs typeface="Tahoma" panose="020B0604030504040204" pitchFamily="34" charset="0"/>
              </a:rPr>
              <a:t>（</a:t>
            </a:r>
            <a:r>
              <a:rPr lang="en-US" altLang="zh-CN" sz="1200" dirty="0">
                <a:ea typeface="Tahoma" panose="020B0604030504040204" pitchFamily="34" charset="0"/>
                <a:cs typeface="Tahoma" panose="020B0604030504040204" pitchFamily="34" charset="0"/>
              </a:rPr>
              <a:t>2</a:t>
            </a:r>
            <a:r>
              <a:rPr lang="zh-CN" altLang="en-US" sz="1200" dirty="0">
                <a:ea typeface="Tahoma" panose="020B0604030504040204" pitchFamily="34" charset="0"/>
                <a:cs typeface="Tahoma" panose="020B0604030504040204" pitchFamily="34" charset="0"/>
              </a:rPr>
              <a:t>）了解振动平台项目大体进展情况以及各部分分工情况</a:t>
            </a:r>
            <a:endParaRPr lang="en-US" altLang="zh-CN" sz="1200" dirty="0">
              <a:ea typeface="Tahoma" panose="020B0604030504040204" pitchFamily="34" charset="0"/>
              <a:cs typeface="Tahoma" panose="020B0604030504040204" pitchFamily="34" charset="0"/>
            </a:endParaRPr>
          </a:p>
          <a:p>
            <a:pPr>
              <a:lnSpc>
                <a:spcPct val="130000"/>
              </a:lnSpc>
              <a:spcAft>
                <a:spcPts val="600"/>
              </a:spcAft>
            </a:pPr>
            <a:r>
              <a:rPr lang="zh-CN" altLang="en-US" sz="1200" dirty="0">
                <a:ea typeface="Tahoma" panose="020B0604030504040204" pitchFamily="34" charset="0"/>
                <a:cs typeface="Tahoma" panose="020B0604030504040204" pitchFamily="34" charset="0"/>
              </a:rPr>
              <a:t>（</a:t>
            </a:r>
            <a:r>
              <a:rPr lang="en-US" altLang="zh-CN" sz="1200" dirty="0">
                <a:ea typeface="Tahoma" panose="020B0604030504040204" pitchFamily="34" charset="0"/>
                <a:cs typeface="Tahoma" panose="020B0604030504040204" pitchFamily="34" charset="0"/>
              </a:rPr>
              <a:t>3</a:t>
            </a:r>
            <a:r>
              <a:rPr lang="zh-CN" altLang="en-US" sz="1200" dirty="0">
                <a:ea typeface="Tahoma" panose="020B0604030504040204" pitchFamily="34" charset="0"/>
                <a:cs typeface="Tahoma" panose="020B0604030504040204" pitchFamily="34" charset="0"/>
              </a:rPr>
              <a:t>）了解上位机总体框架及功能</a:t>
            </a:r>
            <a:endParaRPr lang="en-US" altLang="zh-CN" sz="1200" dirty="0">
              <a:ea typeface="Tahoma" panose="020B0604030504040204" pitchFamily="34" charset="0"/>
              <a:cs typeface="Tahoma" panose="020B0604030504040204" pitchFamily="34" charset="0"/>
            </a:endParaRPr>
          </a:p>
        </p:txBody>
      </p:sp>
      <p:sp>
        <p:nvSpPr>
          <p:cNvPr id="31" name="Freeform 2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2664848" y="1894335"/>
            <a:ext cx="274638" cy="274639"/>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tx1"/>
          </a:solidFill>
          <a:ln>
            <a:noFill/>
          </a:ln>
          <a:effectLst/>
          <a:extLst/>
        </p:spPr>
        <p:txBody>
          <a:bodyPr wrap="none" anchor="ctr"/>
          <a:lstStyle/>
          <a:p>
            <a:pPr eaLnBrk="1" hangingPunct="1">
              <a:defRPr/>
            </a:pPr>
            <a:endParaRPr lang="zh-CN" altLang="en-US"/>
          </a:p>
        </p:txBody>
      </p:sp>
      <p:sp>
        <p:nvSpPr>
          <p:cNvPr id="32" name="Freeform 8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3151613" y="3903341"/>
            <a:ext cx="295275" cy="290588"/>
          </a:xfrm>
          <a:custGeom>
            <a:avLst/>
            <a:gdLst>
              <a:gd name="T0" fmla="*/ 199574 w 444"/>
              <a:gd name="T1" fmla="*/ 71952 h 435"/>
              <a:gd name="T2" fmla="*/ 127944 w 444"/>
              <a:gd name="T3" fmla="*/ 71952 h 435"/>
              <a:gd name="T4" fmla="*/ 100013 w 444"/>
              <a:gd name="T5" fmla="*/ 0 h 435"/>
              <a:gd name="T6" fmla="*/ 72081 w 444"/>
              <a:gd name="T7" fmla="*/ 71952 h 435"/>
              <a:gd name="T8" fmla="*/ 0 w 444"/>
              <a:gd name="T9" fmla="*/ 71952 h 435"/>
              <a:gd name="T10" fmla="*/ 59917 w 444"/>
              <a:gd name="T11" fmla="*/ 115847 h 435"/>
              <a:gd name="T12" fmla="*/ 39645 w 444"/>
              <a:gd name="T13" fmla="*/ 196397 h 435"/>
              <a:gd name="T14" fmla="*/ 100013 w 444"/>
              <a:gd name="T15" fmla="*/ 147977 h 435"/>
              <a:gd name="T16" fmla="*/ 159479 w 444"/>
              <a:gd name="T17" fmla="*/ 196397 h 435"/>
              <a:gd name="T18" fmla="*/ 139657 w 444"/>
              <a:gd name="T19" fmla="*/ 115847 h 435"/>
              <a:gd name="T20" fmla="*/ 199574 w 444"/>
              <a:gd name="T21" fmla="*/ 71952 h 435"/>
              <a:gd name="T22" fmla="*/ 100013 w 444"/>
              <a:gd name="T23" fmla="*/ 128066 h 435"/>
              <a:gd name="T24" fmla="*/ 63521 w 444"/>
              <a:gd name="T25" fmla="*/ 155670 h 435"/>
              <a:gd name="T26" fmla="*/ 79740 w 444"/>
              <a:gd name="T27" fmla="*/ 115847 h 435"/>
              <a:gd name="T28" fmla="*/ 47754 w 444"/>
              <a:gd name="T29" fmla="*/ 87791 h 435"/>
              <a:gd name="T30" fmla="*/ 87849 w 444"/>
              <a:gd name="T31" fmla="*/ 91863 h 435"/>
              <a:gd name="T32" fmla="*/ 100013 w 444"/>
              <a:gd name="T33" fmla="*/ 43895 h 435"/>
              <a:gd name="T34" fmla="*/ 111726 w 444"/>
              <a:gd name="T35" fmla="*/ 91863 h 435"/>
              <a:gd name="T36" fmla="*/ 151821 w 444"/>
              <a:gd name="T37" fmla="*/ 87791 h 435"/>
              <a:gd name="T38" fmla="*/ 119835 w 444"/>
              <a:gd name="T39" fmla="*/ 115847 h 435"/>
              <a:gd name="T40" fmla="*/ 131998 w 444"/>
              <a:gd name="T41" fmla="*/ 155670 h 435"/>
              <a:gd name="T42" fmla="*/ 100013 w 444"/>
              <a:gd name="T43" fmla="*/ 128066 h 43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44" h="435">
                <a:moveTo>
                  <a:pt x="443" y="159"/>
                </a:moveTo>
                <a:lnTo>
                  <a:pt x="284" y="159"/>
                </a:lnTo>
                <a:lnTo>
                  <a:pt x="222" y="0"/>
                </a:lnTo>
                <a:lnTo>
                  <a:pt x="160" y="159"/>
                </a:lnTo>
                <a:lnTo>
                  <a:pt x="0" y="159"/>
                </a:lnTo>
                <a:lnTo>
                  <a:pt x="133" y="256"/>
                </a:lnTo>
                <a:lnTo>
                  <a:pt x="88" y="434"/>
                </a:lnTo>
                <a:lnTo>
                  <a:pt x="222" y="327"/>
                </a:lnTo>
                <a:lnTo>
                  <a:pt x="354" y="434"/>
                </a:lnTo>
                <a:lnTo>
                  <a:pt x="310" y="256"/>
                </a:lnTo>
                <a:lnTo>
                  <a:pt x="443" y="159"/>
                </a:lnTo>
                <a:close/>
                <a:moveTo>
                  <a:pt x="222" y="283"/>
                </a:moveTo>
                <a:lnTo>
                  <a:pt x="141" y="344"/>
                </a:lnTo>
                <a:lnTo>
                  <a:pt x="177" y="256"/>
                </a:lnTo>
                <a:lnTo>
                  <a:pt x="106" y="194"/>
                </a:lnTo>
                <a:lnTo>
                  <a:pt x="195" y="203"/>
                </a:lnTo>
                <a:lnTo>
                  <a:pt x="222" y="97"/>
                </a:lnTo>
                <a:lnTo>
                  <a:pt x="248" y="203"/>
                </a:lnTo>
                <a:lnTo>
                  <a:pt x="337" y="194"/>
                </a:lnTo>
                <a:lnTo>
                  <a:pt x="266" y="256"/>
                </a:lnTo>
                <a:lnTo>
                  <a:pt x="293" y="344"/>
                </a:lnTo>
                <a:lnTo>
                  <a:pt x="222" y="283"/>
                </a:lnTo>
                <a:close/>
              </a:path>
            </a:pathLst>
          </a:custGeom>
          <a:solidFill>
            <a:srgbClr val="AF4343"/>
          </a:solidFill>
          <a:ln>
            <a:noFill/>
          </a:ln>
          <a:effectLst/>
          <a:extLst/>
        </p:spPr>
        <p:txBody>
          <a:bodyPr wrap="none" lIns="34290" tIns="17145" rIns="34290" bIns="17145" anchor="ctr"/>
          <a:lstStyle/>
          <a:p>
            <a:pPr eaLnBrk="1" hangingPunct="1">
              <a:defRPr/>
            </a:pPr>
            <a:endParaRPr lang="zh-CN" altLang="en-US"/>
          </a:p>
        </p:txBody>
      </p:sp>
      <p:sp>
        <p:nvSpPr>
          <p:cNvPr id="33"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2701955" y="3913622"/>
            <a:ext cx="305316" cy="289932"/>
          </a:xfrm>
          <a:custGeom>
            <a:avLst/>
            <a:gdLst>
              <a:gd name="T0" fmla="*/ 2147483646 w 256"/>
              <a:gd name="T1" fmla="*/ 2147483646 h 244"/>
              <a:gd name="T2" fmla="*/ 2147483646 w 256"/>
              <a:gd name="T3" fmla="*/ 2147483646 h 244"/>
              <a:gd name="T4" fmla="*/ 2147483646 w 256"/>
              <a:gd name="T5" fmla="*/ 2147483646 h 244"/>
              <a:gd name="T6" fmla="*/ 2147483646 w 256"/>
              <a:gd name="T7" fmla="*/ 2147483646 h 244"/>
              <a:gd name="T8" fmla="*/ 2147483646 w 256"/>
              <a:gd name="T9" fmla="*/ 2147483646 h 244"/>
              <a:gd name="T10" fmla="*/ 2147483646 w 256"/>
              <a:gd name="T11" fmla="*/ 2147483646 h 244"/>
              <a:gd name="T12" fmla="*/ 2147483646 w 256"/>
              <a:gd name="T13" fmla="*/ 2147483646 h 244"/>
              <a:gd name="T14" fmla="*/ 2147483646 w 256"/>
              <a:gd name="T15" fmla="*/ 2147483646 h 244"/>
              <a:gd name="T16" fmla="*/ 2147483646 w 256"/>
              <a:gd name="T17" fmla="*/ 2147483646 h 244"/>
              <a:gd name="T18" fmla="*/ 2147483646 w 256"/>
              <a:gd name="T19" fmla="*/ 2147483646 h 244"/>
              <a:gd name="T20" fmla="*/ 2147483646 w 256"/>
              <a:gd name="T21" fmla="*/ 2147483646 h 244"/>
              <a:gd name="T22" fmla="*/ 2147483646 w 256"/>
              <a:gd name="T23" fmla="*/ 2147483646 h 244"/>
              <a:gd name="T24" fmla="*/ 2147483646 w 256"/>
              <a:gd name="T25" fmla="*/ 2147483646 h 244"/>
              <a:gd name="T26" fmla="*/ 2147483646 w 256"/>
              <a:gd name="T27" fmla="*/ 2147483646 h 244"/>
              <a:gd name="T28" fmla="*/ 2147483646 w 256"/>
              <a:gd name="T29" fmla="*/ 2147483646 h 244"/>
              <a:gd name="T30" fmla="*/ 2147483646 w 256"/>
              <a:gd name="T31" fmla="*/ 2147483646 h 244"/>
              <a:gd name="T32" fmla="*/ 2147483646 w 256"/>
              <a:gd name="T33" fmla="*/ 2147483646 h 244"/>
              <a:gd name="T34" fmla="*/ 0 w 256"/>
              <a:gd name="T35" fmla="*/ 2147483646 h 244"/>
              <a:gd name="T36" fmla="*/ 2147483646 w 256"/>
              <a:gd name="T37" fmla="*/ 2147483646 h 244"/>
              <a:gd name="T38" fmla="*/ 2147483646 w 256"/>
              <a:gd name="T39" fmla="*/ 2147483646 h 244"/>
              <a:gd name="T40" fmla="*/ 2147483646 w 256"/>
              <a:gd name="T41" fmla="*/ 2147483646 h 244"/>
              <a:gd name="T42" fmla="*/ 2147483646 w 256"/>
              <a:gd name="T43" fmla="*/ 0 h 244"/>
              <a:gd name="T44" fmla="*/ 2147483646 w 256"/>
              <a:gd name="T45" fmla="*/ 2147483646 h 244"/>
              <a:gd name="T46" fmla="*/ 2147483646 w 256"/>
              <a:gd name="T47" fmla="*/ 2147483646 h 244"/>
              <a:gd name="T48" fmla="*/ 2147483646 w 256"/>
              <a:gd name="T49" fmla="*/ 2147483646 h 244"/>
              <a:gd name="T50" fmla="*/ 2147483646 w 256"/>
              <a:gd name="T51" fmla="*/ 2147483646 h 244"/>
              <a:gd name="T52" fmla="*/ 2147483646 w 256"/>
              <a:gd name="T53" fmla="*/ 2147483646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AF4343"/>
          </a:solidFill>
          <a:ln>
            <a:noFill/>
          </a:ln>
        </p:spPr>
        <p:txBody>
          <a:bodyPr/>
          <a:lstStyle/>
          <a:p>
            <a:endParaRPr lang="zh-CN" altLang="en-US"/>
          </a:p>
        </p:txBody>
      </p:sp>
      <p:sp>
        <p:nvSpPr>
          <p:cNvPr id="34"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2272664" y="3913622"/>
            <a:ext cx="305316" cy="289932"/>
          </a:xfrm>
          <a:custGeom>
            <a:avLst/>
            <a:gdLst>
              <a:gd name="T0" fmla="*/ 2147483646 w 256"/>
              <a:gd name="T1" fmla="*/ 2147483646 h 244"/>
              <a:gd name="T2" fmla="*/ 2147483646 w 256"/>
              <a:gd name="T3" fmla="*/ 2147483646 h 244"/>
              <a:gd name="T4" fmla="*/ 2147483646 w 256"/>
              <a:gd name="T5" fmla="*/ 2147483646 h 244"/>
              <a:gd name="T6" fmla="*/ 2147483646 w 256"/>
              <a:gd name="T7" fmla="*/ 2147483646 h 244"/>
              <a:gd name="T8" fmla="*/ 2147483646 w 256"/>
              <a:gd name="T9" fmla="*/ 2147483646 h 244"/>
              <a:gd name="T10" fmla="*/ 2147483646 w 256"/>
              <a:gd name="T11" fmla="*/ 2147483646 h 244"/>
              <a:gd name="T12" fmla="*/ 2147483646 w 256"/>
              <a:gd name="T13" fmla="*/ 2147483646 h 244"/>
              <a:gd name="T14" fmla="*/ 2147483646 w 256"/>
              <a:gd name="T15" fmla="*/ 2147483646 h 244"/>
              <a:gd name="T16" fmla="*/ 2147483646 w 256"/>
              <a:gd name="T17" fmla="*/ 2147483646 h 244"/>
              <a:gd name="T18" fmla="*/ 2147483646 w 256"/>
              <a:gd name="T19" fmla="*/ 2147483646 h 244"/>
              <a:gd name="T20" fmla="*/ 2147483646 w 256"/>
              <a:gd name="T21" fmla="*/ 2147483646 h 244"/>
              <a:gd name="T22" fmla="*/ 2147483646 w 256"/>
              <a:gd name="T23" fmla="*/ 2147483646 h 244"/>
              <a:gd name="T24" fmla="*/ 2147483646 w 256"/>
              <a:gd name="T25" fmla="*/ 2147483646 h 244"/>
              <a:gd name="T26" fmla="*/ 2147483646 w 256"/>
              <a:gd name="T27" fmla="*/ 2147483646 h 244"/>
              <a:gd name="T28" fmla="*/ 2147483646 w 256"/>
              <a:gd name="T29" fmla="*/ 2147483646 h 244"/>
              <a:gd name="T30" fmla="*/ 2147483646 w 256"/>
              <a:gd name="T31" fmla="*/ 2147483646 h 244"/>
              <a:gd name="T32" fmla="*/ 2147483646 w 256"/>
              <a:gd name="T33" fmla="*/ 2147483646 h 244"/>
              <a:gd name="T34" fmla="*/ 0 w 256"/>
              <a:gd name="T35" fmla="*/ 2147483646 h 244"/>
              <a:gd name="T36" fmla="*/ 2147483646 w 256"/>
              <a:gd name="T37" fmla="*/ 2147483646 h 244"/>
              <a:gd name="T38" fmla="*/ 2147483646 w 256"/>
              <a:gd name="T39" fmla="*/ 2147483646 h 244"/>
              <a:gd name="T40" fmla="*/ 2147483646 w 256"/>
              <a:gd name="T41" fmla="*/ 2147483646 h 244"/>
              <a:gd name="T42" fmla="*/ 2147483646 w 256"/>
              <a:gd name="T43" fmla="*/ 0 h 244"/>
              <a:gd name="T44" fmla="*/ 2147483646 w 256"/>
              <a:gd name="T45" fmla="*/ 2147483646 h 244"/>
              <a:gd name="T46" fmla="*/ 2147483646 w 256"/>
              <a:gd name="T47" fmla="*/ 2147483646 h 244"/>
              <a:gd name="T48" fmla="*/ 2147483646 w 256"/>
              <a:gd name="T49" fmla="*/ 2147483646 h 244"/>
              <a:gd name="T50" fmla="*/ 2147483646 w 256"/>
              <a:gd name="T51" fmla="*/ 2147483646 h 244"/>
              <a:gd name="T52" fmla="*/ 2147483646 w 256"/>
              <a:gd name="T53" fmla="*/ 2147483646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AF4343"/>
          </a:solidFill>
          <a:ln>
            <a:noFill/>
          </a:ln>
        </p:spPr>
        <p:txBody>
          <a:bodyPr/>
          <a:lstStyle/>
          <a:p>
            <a:endParaRPr lang="zh-CN" altLang="en-US"/>
          </a:p>
        </p:txBody>
      </p:sp>
      <p:sp>
        <p:nvSpPr>
          <p:cNvPr id="35"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1842206" y="3903997"/>
            <a:ext cx="305316" cy="289932"/>
          </a:xfrm>
          <a:custGeom>
            <a:avLst/>
            <a:gdLst>
              <a:gd name="T0" fmla="*/ 2147483646 w 256"/>
              <a:gd name="T1" fmla="*/ 2147483646 h 244"/>
              <a:gd name="T2" fmla="*/ 2147483646 w 256"/>
              <a:gd name="T3" fmla="*/ 2147483646 h 244"/>
              <a:gd name="T4" fmla="*/ 2147483646 w 256"/>
              <a:gd name="T5" fmla="*/ 2147483646 h 244"/>
              <a:gd name="T6" fmla="*/ 2147483646 w 256"/>
              <a:gd name="T7" fmla="*/ 2147483646 h 244"/>
              <a:gd name="T8" fmla="*/ 2147483646 w 256"/>
              <a:gd name="T9" fmla="*/ 2147483646 h 244"/>
              <a:gd name="T10" fmla="*/ 2147483646 w 256"/>
              <a:gd name="T11" fmla="*/ 2147483646 h 244"/>
              <a:gd name="T12" fmla="*/ 2147483646 w 256"/>
              <a:gd name="T13" fmla="*/ 2147483646 h 244"/>
              <a:gd name="T14" fmla="*/ 2147483646 w 256"/>
              <a:gd name="T15" fmla="*/ 2147483646 h 244"/>
              <a:gd name="T16" fmla="*/ 2147483646 w 256"/>
              <a:gd name="T17" fmla="*/ 2147483646 h 244"/>
              <a:gd name="T18" fmla="*/ 2147483646 w 256"/>
              <a:gd name="T19" fmla="*/ 2147483646 h 244"/>
              <a:gd name="T20" fmla="*/ 2147483646 w 256"/>
              <a:gd name="T21" fmla="*/ 2147483646 h 244"/>
              <a:gd name="T22" fmla="*/ 2147483646 w 256"/>
              <a:gd name="T23" fmla="*/ 2147483646 h 244"/>
              <a:gd name="T24" fmla="*/ 2147483646 w 256"/>
              <a:gd name="T25" fmla="*/ 2147483646 h 244"/>
              <a:gd name="T26" fmla="*/ 2147483646 w 256"/>
              <a:gd name="T27" fmla="*/ 2147483646 h 244"/>
              <a:gd name="T28" fmla="*/ 2147483646 w 256"/>
              <a:gd name="T29" fmla="*/ 2147483646 h 244"/>
              <a:gd name="T30" fmla="*/ 2147483646 w 256"/>
              <a:gd name="T31" fmla="*/ 2147483646 h 244"/>
              <a:gd name="T32" fmla="*/ 2147483646 w 256"/>
              <a:gd name="T33" fmla="*/ 2147483646 h 244"/>
              <a:gd name="T34" fmla="*/ 0 w 256"/>
              <a:gd name="T35" fmla="*/ 2147483646 h 244"/>
              <a:gd name="T36" fmla="*/ 2147483646 w 256"/>
              <a:gd name="T37" fmla="*/ 2147483646 h 244"/>
              <a:gd name="T38" fmla="*/ 2147483646 w 256"/>
              <a:gd name="T39" fmla="*/ 2147483646 h 244"/>
              <a:gd name="T40" fmla="*/ 2147483646 w 256"/>
              <a:gd name="T41" fmla="*/ 2147483646 h 244"/>
              <a:gd name="T42" fmla="*/ 2147483646 w 256"/>
              <a:gd name="T43" fmla="*/ 0 h 244"/>
              <a:gd name="T44" fmla="*/ 2147483646 w 256"/>
              <a:gd name="T45" fmla="*/ 2147483646 h 244"/>
              <a:gd name="T46" fmla="*/ 2147483646 w 256"/>
              <a:gd name="T47" fmla="*/ 2147483646 h 244"/>
              <a:gd name="T48" fmla="*/ 2147483646 w 256"/>
              <a:gd name="T49" fmla="*/ 2147483646 h 244"/>
              <a:gd name="T50" fmla="*/ 2147483646 w 256"/>
              <a:gd name="T51" fmla="*/ 2147483646 h 244"/>
              <a:gd name="T52" fmla="*/ 2147483646 w 256"/>
              <a:gd name="T53" fmla="*/ 2147483646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AF4343"/>
          </a:solidFill>
          <a:ln>
            <a:noFill/>
          </a:ln>
        </p:spPr>
        <p:txBody>
          <a:bodyPr/>
          <a:lstStyle/>
          <a:p>
            <a:endParaRPr lang="zh-CN" altLang="en-US"/>
          </a:p>
        </p:txBody>
      </p:sp>
      <p:sp>
        <p:nvSpPr>
          <p:cNvPr id="36" name="任意多边形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rot="5400000">
            <a:off x="4521746" y="1460596"/>
            <a:ext cx="3143250" cy="2793805"/>
          </a:xfrm>
          <a:custGeom>
            <a:avLst/>
            <a:gdLst>
              <a:gd name="connsiteX0" fmla="*/ 0 w 3143250"/>
              <a:gd name="connsiteY0" fmla="*/ 3086100 h 3086100"/>
              <a:gd name="connsiteX1" fmla="*/ 0 w 3143250"/>
              <a:gd name="connsiteY1" fmla="*/ 0 h 3086100"/>
              <a:gd name="connsiteX2" fmla="*/ 3143250 w 3143250"/>
              <a:gd name="connsiteY2" fmla="*/ 0 h 3086100"/>
              <a:gd name="connsiteX3" fmla="*/ 3143250 w 3143250"/>
              <a:gd name="connsiteY3" fmla="*/ 3086100 h 3086100"/>
              <a:gd name="connsiteX4" fmla="*/ 626000 w 3143250"/>
              <a:gd name="connsiteY4" fmla="*/ 3086100 h 3086100"/>
              <a:gd name="connsiteX5" fmla="*/ 492650 w 3143250"/>
              <a:gd name="connsiteY5" fmla="*/ 2856186 h 3086100"/>
              <a:gd name="connsiteX6" fmla="*/ 359300 w 3143250"/>
              <a:gd name="connsiteY6" fmla="*/ 3086100 h 3086100"/>
              <a:gd name="connsiteX7" fmla="*/ 0 w 3143250"/>
              <a:gd name="connsiteY7" fmla="*/ 3086100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43250" h="3086100">
                <a:moveTo>
                  <a:pt x="0" y="3086100"/>
                </a:moveTo>
                <a:lnTo>
                  <a:pt x="0" y="0"/>
                </a:lnTo>
                <a:lnTo>
                  <a:pt x="3143250" y="0"/>
                </a:lnTo>
                <a:lnTo>
                  <a:pt x="3143250" y="3086100"/>
                </a:lnTo>
                <a:lnTo>
                  <a:pt x="626000" y="3086100"/>
                </a:lnTo>
                <a:lnTo>
                  <a:pt x="492650" y="2856186"/>
                </a:lnTo>
                <a:lnTo>
                  <a:pt x="359300" y="3086100"/>
                </a:lnTo>
                <a:lnTo>
                  <a:pt x="0" y="3086100"/>
                </a:lnTo>
                <a:close/>
              </a:path>
            </a:pathLst>
          </a:custGeom>
          <a:solidFill>
            <a:srgbClr val="EDBD68">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5521008" y="1368572"/>
            <a:ext cx="1332180" cy="465142"/>
          </a:xfrm>
          <a:prstGeom prst="rect">
            <a:avLst/>
          </a:prstGeom>
          <a:noFill/>
        </p:spPr>
        <p:txBody>
          <a:bodyPr wrap="square" rtlCol="0">
            <a:spAutoFit/>
          </a:bodyPr>
          <a:lstStyle/>
          <a:p>
            <a:pPr>
              <a:lnSpc>
                <a:spcPct val="130000"/>
              </a:lnSpc>
            </a:pPr>
            <a:r>
              <a:rPr lang="en-US" altLang="zh-CN" sz="2000" b="1" spc="300" dirty="0"/>
              <a:t>2018.4</a:t>
            </a:r>
            <a:endParaRPr lang="zh-CN" altLang="en-US" sz="2000" b="1" spc="300" dirty="0"/>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4961393" y="2219953"/>
            <a:ext cx="2292377" cy="1504130"/>
          </a:xfrm>
          <a:prstGeom prst="rect">
            <a:avLst/>
          </a:prstGeom>
          <a:noFill/>
        </p:spPr>
        <p:txBody>
          <a:bodyPr wrap="square" rtlCol="0">
            <a:spAutoFit/>
          </a:bodyPr>
          <a:lstStyle/>
          <a:p>
            <a:pPr>
              <a:lnSpc>
                <a:spcPct val="130000"/>
              </a:lnSpc>
              <a:spcAft>
                <a:spcPts val="600"/>
              </a:spcAft>
            </a:pPr>
            <a:r>
              <a:rPr lang="en-US" altLang="zh-CN" sz="1200" dirty="0">
                <a:ea typeface="Tahoma" panose="020B0604030504040204" pitchFamily="34" charset="0"/>
                <a:cs typeface="Tahoma" panose="020B0604030504040204" pitchFamily="34" charset="0"/>
              </a:rPr>
              <a:t>(1)</a:t>
            </a:r>
            <a:r>
              <a:rPr lang="zh-CN" altLang="en-US" sz="1200" dirty="0">
                <a:ea typeface="Tahoma" panose="020B0604030504040204" pitchFamily="34" charset="0"/>
                <a:cs typeface="Tahoma" panose="020B0604030504040204" pitchFamily="34" charset="0"/>
              </a:rPr>
              <a:t>熟悉</a:t>
            </a:r>
            <a:r>
              <a:rPr lang="en-US" altLang="zh-CN" sz="1200" dirty="0">
                <a:ea typeface="Tahoma" panose="020B0604030504040204" pitchFamily="34" charset="0"/>
                <a:cs typeface="Tahoma" panose="020B0604030504040204" pitchFamily="34" charset="0"/>
              </a:rPr>
              <a:t>Qt</a:t>
            </a:r>
            <a:r>
              <a:rPr lang="zh-CN" altLang="en-US" sz="1200" dirty="0">
                <a:ea typeface="Tahoma" panose="020B0604030504040204" pitchFamily="34" charset="0"/>
                <a:cs typeface="Tahoma" panose="020B0604030504040204" pitchFamily="34" charset="0"/>
              </a:rPr>
              <a:t>开发流程</a:t>
            </a:r>
            <a:endParaRPr lang="en-US" altLang="zh-CN" sz="1200" dirty="0">
              <a:ea typeface="Tahoma" panose="020B0604030504040204" pitchFamily="34" charset="0"/>
              <a:cs typeface="Tahoma" panose="020B0604030504040204" pitchFamily="34" charset="0"/>
            </a:endParaRPr>
          </a:p>
          <a:p>
            <a:pPr>
              <a:lnSpc>
                <a:spcPct val="130000"/>
              </a:lnSpc>
              <a:spcAft>
                <a:spcPts val="600"/>
              </a:spcAft>
            </a:pPr>
            <a:r>
              <a:rPr lang="en-US" altLang="zh-CN" sz="1200" dirty="0">
                <a:ea typeface="Tahoma" panose="020B0604030504040204" pitchFamily="34" charset="0"/>
                <a:cs typeface="Tahoma" panose="020B0604030504040204" pitchFamily="34" charset="0"/>
              </a:rPr>
              <a:t>(2)</a:t>
            </a:r>
            <a:r>
              <a:rPr lang="zh-CN" altLang="en-US" sz="1200" dirty="0">
                <a:ea typeface="Tahoma" panose="020B0604030504040204" pitchFamily="34" charset="0"/>
                <a:cs typeface="Tahoma" panose="020B0604030504040204" pitchFamily="34" charset="0"/>
              </a:rPr>
              <a:t>完成上位机</a:t>
            </a:r>
            <a:r>
              <a:rPr lang="en-US" altLang="zh-CN" sz="1200" dirty="0">
                <a:ea typeface="Tahoma" panose="020B0604030504040204" pitchFamily="34" charset="0"/>
                <a:cs typeface="Tahoma" panose="020B0604030504040204" pitchFamily="34" charset="0"/>
              </a:rPr>
              <a:t>Demo v1.0</a:t>
            </a:r>
          </a:p>
          <a:p>
            <a:pPr>
              <a:lnSpc>
                <a:spcPct val="130000"/>
              </a:lnSpc>
              <a:spcAft>
                <a:spcPts val="600"/>
              </a:spcAft>
            </a:pPr>
            <a:r>
              <a:rPr lang="en-US" altLang="zh-CN" sz="1200" dirty="0">
                <a:ea typeface="Tahoma" panose="020B0604030504040204" pitchFamily="34" charset="0"/>
                <a:cs typeface="Tahoma" panose="020B0604030504040204" pitchFamily="34" charset="0"/>
              </a:rPr>
              <a:t>(3)</a:t>
            </a:r>
            <a:r>
              <a:rPr lang="zh-CN" altLang="en-US" sz="1200" dirty="0">
                <a:ea typeface="Tahoma" panose="020B0604030504040204" pitchFamily="34" charset="0"/>
                <a:cs typeface="Tahoma" panose="020B0604030504040204" pitchFamily="34" charset="0"/>
              </a:rPr>
              <a:t>继续阅读论文，以及动手写毕设论文初稿</a:t>
            </a:r>
            <a:endParaRPr lang="en-US" altLang="zh-CN" sz="1200" dirty="0">
              <a:ea typeface="Tahoma" panose="020B0604030504040204" pitchFamily="34" charset="0"/>
              <a:cs typeface="Tahoma" panose="020B0604030504040204" pitchFamily="34" charset="0"/>
            </a:endParaRPr>
          </a:p>
          <a:p>
            <a:pPr>
              <a:lnSpc>
                <a:spcPct val="130000"/>
              </a:lnSpc>
              <a:spcAft>
                <a:spcPts val="600"/>
              </a:spcAft>
            </a:pPr>
            <a:endParaRPr lang="en-US" altLang="zh-CN" sz="1200" dirty="0">
              <a:ea typeface="Tahoma" panose="020B0604030504040204" pitchFamily="34" charset="0"/>
              <a:cs typeface="Tahoma" panose="020B0604030504040204" pitchFamily="34" charset="0"/>
            </a:endParaRPr>
          </a:p>
        </p:txBody>
      </p:sp>
      <p:sp>
        <p:nvSpPr>
          <p:cNvPr id="39" name="Freeform 2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5922817" y="1846209"/>
            <a:ext cx="274638" cy="274639"/>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tx1"/>
          </a:solidFill>
          <a:ln>
            <a:noFill/>
          </a:ln>
          <a:effectLst/>
          <a:extLst/>
        </p:spPr>
        <p:txBody>
          <a:bodyPr wrap="none" anchor="ctr"/>
          <a:lstStyle/>
          <a:p>
            <a:pPr eaLnBrk="1" hangingPunct="1">
              <a:defRPr/>
            </a:pPr>
            <a:endParaRPr lang="zh-CN" altLang="en-US">
              <a:solidFill>
                <a:schemeClr val="bg1"/>
              </a:solidFill>
            </a:endParaRPr>
          </a:p>
        </p:txBody>
      </p:sp>
      <p:sp>
        <p:nvSpPr>
          <p:cNvPr id="40" name="Freeform 8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5959945" y="3845591"/>
            <a:ext cx="295275" cy="290588"/>
          </a:xfrm>
          <a:custGeom>
            <a:avLst/>
            <a:gdLst>
              <a:gd name="T0" fmla="*/ 199574 w 444"/>
              <a:gd name="T1" fmla="*/ 71952 h 435"/>
              <a:gd name="T2" fmla="*/ 127944 w 444"/>
              <a:gd name="T3" fmla="*/ 71952 h 435"/>
              <a:gd name="T4" fmla="*/ 100013 w 444"/>
              <a:gd name="T5" fmla="*/ 0 h 435"/>
              <a:gd name="T6" fmla="*/ 72081 w 444"/>
              <a:gd name="T7" fmla="*/ 71952 h 435"/>
              <a:gd name="T8" fmla="*/ 0 w 444"/>
              <a:gd name="T9" fmla="*/ 71952 h 435"/>
              <a:gd name="T10" fmla="*/ 59917 w 444"/>
              <a:gd name="T11" fmla="*/ 115847 h 435"/>
              <a:gd name="T12" fmla="*/ 39645 w 444"/>
              <a:gd name="T13" fmla="*/ 196397 h 435"/>
              <a:gd name="T14" fmla="*/ 100013 w 444"/>
              <a:gd name="T15" fmla="*/ 147977 h 435"/>
              <a:gd name="T16" fmla="*/ 159479 w 444"/>
              <a:gd name="T17" fmla="*/ 196397 h 435"/>
              <a:gd name="T18" fmla="*/ 139657 w 444"/>
              <a:gd name="T19" fmla="*/ 115847 h 435"/>
              <a:gd name="T20" fmla="*/ 199574 w 444"/>
              <a:gd name="T21" fmla="*/ 71952 h 435"/>
              <a:gd name="T22" fmla="*/ 100013 w 444"/>
              <a:gd name="T23" fmla="*/ 128066 h 435"/>
              <a:gd name="T24" fmla="*/ 63521 w 444"/>
              <a:gd name="T25" fmla="*/ 155670 h 435"/>
              <a:gd name="T26" fmla="*/ 79740 w 444"/>
              <a:gd name="T27" fmla="*/ 115847 h 435"/>
              <a:gd name="T28" fmla="*/ 47754 w 444"/>
              <a:gd name="T29" fmla="*/ 87791 h 435"/>
              <a:gd name="T30" fmla="*/ 87849 w 444"/>
              <a:gd name="T31" fmla="*/ 91863 h 435"/>
              <a:gd name="T32" fmla="*/ 100013 w 444"/>
              <a:gd name="T33" fmla="*/ 43895 h 435"/>
              <a:gd name="T34" fmla="*/ 111726 w 444"/>
              <a:gd name="T35" fmla="*/ 91863 h 435"/>
              <a:gd name="T36" fmla="*/ 151821 w 444"/>
              <a:gd name="T37" fmla="*/ 87791 h 435"/>
              <a:gd name="T38" fmla="*/ 119835 w 444"/>
              <a:gd name="T39" fmla="*/ 115847 h 435"/>
              <a:gd name="T40" fmla="*/ 131998 w 444"/>
              <a:gd name="T41" fmla="*/ 155670 h 435"/>
              <a:gd name="T42" fmla="*/ 100013 w 444"/>
              <a:gd name="T43" fmla="*/ 128066 h 43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44" h="435">
                <a:moveTo>
                  <a:pt x="443" y="159"/>
                </a:moveTo>
                <a:lnTo>
                  <a:pt x="284" y="159"/>
                </a:lnTo>
                <a:lnTo>
                  <a:pt x="222" y="0"/>
                </a:lnTo>
                <a:lnTo>
                  <a:pt x="160" y="159"/>
                </a:lnTo>
                <a:lnTo>
                  <a:pt x="0" y="159"/>
                </a:lnTo>
                <a:lnTo>
                  <a:pt x="133" y="256"/>
                </a:lnTo>
                <a:lnTo>
                  <a:pt x="88" y="434"/>
                </a:lnTo>
                <a:lnTo>
                  <a:pt x="222" y="327"/>
                </a:lnTo>
                <a:lnTo>
                  <a:pt x="354" y="434"/>
                </a:lnTo>
                <a:lnTo>
                  <a:pt x="310" y="256"/>
                </a:lnTo>
                <a:lnTo>
                  <a:pt x="443" y="159"/>
                </a:lnTo>
                <a:close/>
                <a:moveTo>
                  <a:pt x="222" y="283"/>
                </a:moveTo>
                <a:lnTo>
                  <a:pt x="141" y="344"/>
                </a:lnTo>
                <a:lnTo>
                  <a:pt x="177" y="256"/>
                </a:lnTo>
                <a:lnTo>
                  <a:pt x="106" y="194"/>
                </a:lnTo>
                <a:lnTo>
                  <a:pt x="195" y="203"/>
                </a:lnTo>
                <a:lnTo>
                  <a:pt x="222" y="97"/>
                </a:lnTo>
                <a:lnTo>
                  <a:pt x="248" y="203"/>
                </a:lnTo>
                <a:lnTo>
                  <a:pt x="337" y="194"/>
                </a:lnTo>
                <a:lnTo>
                  <a:pt x="266" y="256"/>
                </a:lnTo>
                <a:lnTo>
                  <a:pt x="293" y="344"/>
                </a:lnTo>
                <a:lnTo>
                  <a:pt x="222" y="283"/>
                </a:lnTo>
                <a:close/>
              </a:path>
            </a:pathLst>
          </a:custGeom>
          <a:solidFill>
            <a:srgbClr val="AF4343"/>
          </a:solidFill>
          <a:ln>
            <a:noFill/>
          </a:ln>
          <a:effectLst/>
          <a:extLst/>
        </p:spPr>
        <p:txBody>
          <a:bodyPr wrap="none" lIns="34290" tIns="17145" rIns="34290" bIns="17145" anchor="ctr"/>
          <a:lstStyle/>
          <a:p>
            <a:pPr eaLnBrk="1" hangingPunct="1">
              <a:defRPr/>
            </a:pPr>
            <a:endParaRPr lang="zh-CN" altLang="en-US"/>
          </a:p>
        </p:txBody>
      </p:sp>
      <p:sp>
        <p:nvSpPr>
          <p:cNvPr id="41"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5521007" y="3846247"/>
            <a:ext cx="305316" cy="289932"/>
          </a:xfrm>
          <a:custGeom>
            <a:avLst/>
            <a:gdLst>
              <a:gd name="T0" fmla="*/ 2147483646 w 256"/>
              <a:gd name="T1" fmla="*/ 2147483646 h 244"/>
              <a:gd name="T2" fmla="*/ 2147483646 w 256"/>
              <a:gd name="T3" fmla="*/ 2147483646 h 244"/>
              <a:gd name="T4" fmla="*/ 2147483646 w 256"/>
              <a:gd name="T5" fmla="*/ 2147483646 h 244"/>
              <a:gd name="T6" fmla="*/ 2147483646 w 256"/>
              <a:gd name="T7" fmla="*/ 2147483646 h 244"/>
              <a:gd name="T8" fmla="*/ 2147483646 w 256"/>
              <a:gd name="T9" fmla="*/ 2147483646 h 244"/>
              <a:gd name="T10" fmla="*/ 2147483646 w 256"/>
              <a:gd name="T11" fmla="*/ 2147483646 h 244"/>
              <a:gd name="T12" fmla="*/ 2147483646 w 256"/>
              <a:gd name="T13" fmla="*/ 2147483646 h 244"/>
              <a:gd name="T14" fmla="*/ 2147483646 w 256"/>
              <a:gd name="T15" fmla="*/ 2147483646 h 244"/>
              <a:gd name="T16" fmla="*/ 2147483646 w 256"/>
              <a:gd name="T17" fmla="*/ 2147483646 h 244"/>
              <a:gd name="T18" fmla="*/ 2147483646 w 256"/>
              <a:gd name="T19" fmla="*/ 2147483646 h 244"/>
              <a:gd name="T20" fmla="*/ 2147483646 w 256"/>
              <a:gd name="T21" fmla="*/ 2147483646 h 244"/>
              <a:gd name="T22" fmla="*/ 2147483646 w 256"/>
              <a:gd name="T23" fmla="*/ 2147483646 h 244"/>
              <a:gd name="T24" fmla="*/ 2147483646 w 256"/>
              <a:gd name="T25" fmla="*/ 2147483646 h 244"/>
              <a:gd name="T26" fmla="*/ 2147483646 w 256"/>
              <a:gd name="T27" fmla="*/ 2147483646 h 244"/>
              <a:gd name="T28" fmla="*/ 2147483646 w 256"/>
              <a:gd name="T29" fmla="*/ 2147483646 h 244"/>
              <a:gd name="T30" fmla="*/ 2147483646 w 256"/>
              <a:gd name="T31" fmla="*/ 2147483646 h 244"/>
              <a:gd name="T32" fmla="*/ 2147483646 w 256"/>
              <a:gd name="T33" fmla="*/ 2147483646 h 244"/>
              <a:gd name="T34" fmla="*/ 0 w 256"/>
              <a:gd name="T35" fmla="*/ 2147483646 h 244"/>
              <a:gd name="T36" fmla="*/ 2147483646 w 256"/>
              <a:gd name="T37" fmla="*/ 2147483646 h 244"/>
              <a:gd name="T38" fmla="*/ 2147483646 w 256"/>
              <a:gd name="T39" fmla="*/ 2147483646 h 244"/>
              <a:gd name="T40" fmla="*/ 2147483646 w 256"/>
              <a:gd name="T41" fmla="*/ 2147483646 h 244"/>
              <a:gd name="T42" fmla="*/ 2147483646 w 256"/>
              <a:gd name="T43" fmla="*/ 0 h 244"/>
              <a:gd name="T44" fmla="*/ 2147483646 w 256"/>
              <a:gd name="T45" fmla="*/ 2147483646 h 244"/>
              <a:gd name="T46" fmla="*/ 2147483646 w 256"/>
              <a:gd name="T47" fmla="*/ 2147483646 h 244"/>
              <a:gd name="T48" fmla="*/ 2147483646 w 256"/>
              <a:gd name="T49" fmla="*/ 2147483646 h 244"/>
              <a:gd name="T50" fmla="*/ 2147483646 w 256"/>
              <a:gd name="T51" fmla="*/ 2147483646 h 244"/>
              <a:gd name="T52" fmla="*/ 2147483646 w 256"/>
              <a:gd name="T53" fmla="*/ 2147483646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AF4343"/>
          </a:solidFill>
          <a:ln>
            <a:noFill/>
          </a:ln>
        </p:spPr>
        <p:txBody>
          <a:bodyPr/>
          <a:lstStyle/>
          <a:p>
            <a:endParaRPr lang="zh-CN" altLang="en-US"/>
          </a:p>
        </p:txBody>
      </p:sp>
      <p:sp>
        <p:nvSpPr>
          <p:cNvPr id="42"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5090549" y="3846247"/>
            <a:ext cx="305316" cy="289932"/>
          </a:xfrm>
          <a:custGeom>
            <a:avLst/>
            <a:gdLst>
              <a:gd name="T0" fmla="*/ 2147483646 w 256"/>
              <a:gd name="T1" fmla="*/ 2147483646 h 244"/>
              <a:gd name="T2" fmla="*/ 2147483646 w 256"/>
              <a:gd name="T3" fmla="*/ 2147483646 h 244"/>
              <a:gd name="T4" fmla="*/ 2147483646 w 256"/>
              <a:gd name="T5" fmla="*/ 2147483646 h 244"/>
              <a:gd name="T6" fmla="*/ 2147483646 w 256"/>
              <a:gd name="T7" fmla="*/ 2147483646 h 244"/>
              <a:gd name="T8" fmla="*/ 2147483646 w 256"/>
              <a:gd name="T9" fmla="*/ 2147483646 h 244"/>
              <a:gd name="T10" fmla="*/ 2147483646 w 256"/>
              <a:gd name="T11" fmla="*/ 2147483646 h 244"/>
              <a:gd name="T12" fmla="*/ 2147483646 w 256"/>
              <a:gd name="T13" fmla="*/ 2147483646 h 244"/>
              <a:gd name="T14" fmla="*/ 2147483646 w 256"/>
              <a:gd name="T15" fmla="*/ 2147483646 h 244"/>
              <a:gd name="T16" fmla="*/ 2147483646 w 256"/>
              <a:gd name="T17" fmla="*/ 2147483646 h 244"/>
              <a:gd name="T18" fmla="*/ 2147483646 w 256"/>
              <a:gd name="T19" fmla="*/ 2147483646 h 244"/>
              <a:gd name="T20" fmla="*/ 2147483646 w 256"/>
              <a:gd name="T21" fmla="*/ 2147483646 h 244"/>
              <a:gd name="T22" fmla="*/ 2147483646 w 256"/>
              <a:gd name="T23" fmla="*/ 2147483646 h 244"/>
              <a:gd name="T24" fmla="*/ 2147483646 w 256"/>
              <a:gd name="T25" fmla="*/ 2147483646 h 244"/>
              <a:gd name="T26" fmla="*/ 2147483646 w 256"/>
              <a:gd name="T27" fmla="*/ 2147483646 h 244"/>
              <a:gd name="T28" fmla="*/ 2147483646 w 256"/>
              <a:gd name="T29" fmla="*/ 2147483646 h 244"/>
              <a:gd name="T30" fmla="*/ 2147483646 w 256"/>
              <a:gd name="T31" fmla="*/ 2147483646 h 244"/>
              <a:gd name="T32" fmla="*/ 2147483646 w 256"/>
              <a:gd name="T33" fmla="*/ 2147483646 h 244"/>
              <a:gd name="T34" fmla="*/ 0 w 256"/>
              <a:gd name="T35" fmla="*/ 2147483646 h 244"/>
              <a:gd name="T36" fmla="*/ 2147483646 w 256"/>
              <a:gd name="T37" fmla="*/ 2147483646 h 244"/>
              <a:gd name="T38" fmla="*/ 2147483646 w 256"/>
              <a:gd name="T39" fmla="*/ 2147483646 h 244"/>
              <a:gd name="T40" fmla="*/ 2147483646 w 256"/>
              <a:gd name="T41" fmla="*/ 2147483646 h 244"/>
              <a:gd name="T42" fmla="*/ 2147483646 w 256"/>
              <a:gd name="T43" fmla="*/ 0 h 244"/>
              <a:gd name="T44" fmla="*/ 2147483646 w 256"/>
              <a:gd name="T45" fmla="*/ 2147483646 h 244"/>
              <a:gd name="T46" fmla="*/ 2147483646 w 256"/>
              <a:gd name="T47" fmla="*/ 2147483646 h 244"/>
              <a:gd name="T48" fmla="*/ 2147483646 w 256"/>
              <a:gd name="T49" fmla="*/ 2147483646 h 244"/>
              <a:gd name="T50" fmla="*/ 2147483646 w 256"/>
              <a:gd name="T51" fmla="*/ 2147483646 h 244"/>
              <a:gd name="T52" fmla="*/ 2147483646 w 256"/>
              <a:gd name="T53" fmla="*/ 2147483646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AF4343"/>
          </a:solidFill>
          <a:ln>
            <a:noFill/>
          </a:ln>
        </p:spPr>
        <p:txBody>
          <a:bodyPr/>
          <a:lstStyle/>
          <a:p>
            <a:endParaRPr lang="zh-CN" altLang="en-US"/>
          </a:p>
        </p:txBody>
      </p:sp>
      <p:sp>
        <p:nvSpPr>
          <p:cNvPr id="43" name="任意多边形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rot="5400000">
            <a:off x="7770089" y="1460596"/>
            <a:ext cx="3143250" cy="2793805"/>
          </a:xfrm>
          <a:custGeom>
            <a:avLst/>
            <a:gdLst>
              <a:gd name="connsiteX0" fmla="*/ 0 w 3143250"/>
              <a:gd name="connsiteY0" fmla="*/ 3086100 h 3086100"/>
              <a:gd name="connsiteX1" fmla="*/ 0 w 3143250"/>
              <a:gd name="connsiteY1" fmla="*/ 0 h 3086100"/>
              <a:gd name="connsiteX2" fmla="*/ 3143250 w 3143250"/>
              <a:gd name="connsiteY2" fmla="*/ 0 h 3086100"/>
              <a:gd name="connsiteX3" fmla="*/ 3143250 w 3143250"/>
              <a:gd name="connsiteY3" fmla="*/ 3086100 h 3086100"/>
              <a:gd name="connsiteX4" fmla="*/ 626000 w 3143250"/>
              <a:gd name="connsiteY4" fmla="*/ 3086100 h 3086100"/>
              <a:gd name="connsiteX5" fmla="*/ 492650 w 3143250"/>
              <a:gd name="connsiteY5" fmla="*/ 2856186 h 3086100"/>
              <a:gd name="connsiteX6" fmla="*/ 359300 w 3143250"/>
              <a:gd name="connsiteY6" fmla="*/ 3086100 h 3086100"/>
              <a:gd name="connsiteX7" fmla="*/ 0 w 3143250"/>
              <a:gd name="connsiteY7" fmla="*/ 3086100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43250" h="3086100">
                <a:moveTo>
                  <a:pt x="0" y="3086100"/>
                </a:moveTo>
                <a:lnTo>
                  <a:pt x="0" y="0"/>
                </a:lnTo>
                <a:lnTo>
                  <a:pt x="3143250" y="0"/>
                </a:lnTo>
                <a:lnTo>
                  <a:pt x="3143250" y="3086100"/>
                </a:lnTo>
                <a:lnTo>
                  <a:pt x="626000" y="3086100"/>
                </a:lnTo>
                <a:lnTo>
                  <a:pt x="492650" y="2856186"/>
                </a:lnTo>
                <a:lnTo>
                  <a:pt x="359300" y="3086100"/>
                </a:lnTo>
                <a:lnTo>
                  <a:pt x="0" y="3086100"/>
                </a:lnTo>
                <a:close/>
              </a:path>
            </a:pathLst>
          </a:custGeom>
          <a:solidFill>
            <a:srgbClr val="DD7A5B">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8827275" y="1323402"/>
            <a:ext cx="1148530" cy="460126"/>
          </a:xfrm>
          <a:prstGeom prst="rect">
            <a:avLst/>
          </a:prstGeom>
          <a:noFill/>
        </p:spPr>
        <p:txBody>
          <a:bodyPr wrap="square" rtlCol="0">
            <a:spAutoFit/>
          </a:bodyPr>
          <a:lstStyle/>
          <a:p>
            <a:pPr>
              <a:lnSpc>
                <a:spcPct val="130000"/>
              </a:lnSpc>
            </a:pPr>
            <a:r>
              <a:rPr lang="en-US" altLang="zh-CN" sz="2000" b="1" spc="300" dirty="0"/>
              <a:t>Future</a:t>
            </a:r>
            <a:endParaRPr lang="zh-CN" altLang="en-US" sz="2000" b="1" spc="300" dirty="0"/>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8255351" y="2227602"/>
            <a:ext cx="2292377" cy="1426416"/>
          </a:xfrm>
          <a:prstGeom prst="rect">
            <a:avLst/>
          </a:prstGeom>
          <a:noFill/>
        </p:spPr>
        <p:txBody>
          <a:bodyPr wrap="square" rtlCol="0">
            <a:spAutoFit/>
          </a:bodyPr>
          <a:lstStyle/>
          <a:p>
            <a:pPr>
              <a:lnSpc>
                <a:spcPct val="130000"/>
              </a:lnSpc>
              <a:spcAft>
                <a:spcPts val="600"/>
              </a:spcAft>
            </a:pPr>
            <a:r>
              <a:rPr lang="en-US" altLang="zh-CN" sz="1200" dirty="0">
                <a:ea typeface="Tahoma" panose="020B0604030504040204" pitchFamily="34" charset="0"/>
                <a:cs typeface="Tahoma" panose="020B0604030504040204" pitchFamily="34" charset="0"/>
              </a:rPr>
              <a:t>(1)</a:t>
            </a:r>
            <a:r>
              <a:rPr lang="zh-CN" altLang="en-US" sz="1200" dirty="0">
                <a:ea typeface="Tahoma" panose="020B0604030504040204" pitchFamily="34" charset="0"/>
                <a:cs typeface="Tahoma" panose="020B0604030504040204" pitchFamily="34" charset="0"/>
              </a:rPr>
              <a:t>完善上位机功能，并解决通信问题</a:t>
            </a:r>
            <a:endParaRPr lang="en-US" altLang="zh-CN" sz="1200" dirty="0">
              <a:ea typeface="Tahoma" panose="020B0604030504040204" pitchFamily="34" charset="0"/>
              <a:cs typeface="Tahoma" panose="020B0604030504040204" pitchFamily="34" charset="0"/>
            </a:endParaRPr>
          </a:p>
          <a:p>
            <a:pPr>
              <a:lnSpc>
                <a:spcPct val="130000"/>
              </a:lnSpc>
              <a:spcAft>
                <a:spcPts val="600"/>
              </a:spcAft>
            </a:pPr>
            <a:r>
              <a:rPr lang="en-US" altLang="zh-CN" sz="1200" dirty="0">
                <a:ea typeface="Tahoma" panose="020B0604030504040204" pitchFamily="34" charset="0"/>
                <a:cs typeface="Tahoma" panose="020B0604030504040204" pitchFamily="34" charset="0"/>
              </a:rPr>
              <a:t>(2)</a:t>
            </a:r>
            <a:r>
              <a:rPr lang="zh-CN" altLang="en-US" sz="1200" dirty="0">
                <a:ea typeface="Tahoma" panose="020B0604030504040204" pitchFamily="34" charset="0"/>
                <a:cs typeface="Tahoma" panose="020B0604030504040204" pitchFamily="34" charset="0"/>
              </a:rPr>
              <a:t>完成论文终稿</a:t>
            </a:r>
            <a:endParaRPr lang="en-US" altLang="zh-CN" sz="1200" dirty="0">
              <a:ea typeface="Tahoma" panose="020B0604030504040204" pitchFamily="34" charset="0"/>
              <a:cs typeface="Tahoma" panose="020B0604030504040204" pitchFamily="34" charset="0"/>
            </a:endParaRPr>
          </a:p>
          <a:p>
            <a:pPr>
              <a:lnSpc>
                <a:spcPct val="130000"/>
              </a:lnSpc>
              <a:spcAft>
                <a:spcPts val="600"/>
              </a:spcAft>
            </a:pPr>
            <a:r>
              <a:rPr lang="en-US" altLang="zh-CN" sz="1200" dirty="0">
                <a:ea typeface="Tahoma" panose="020B0604030504040204" pitchFamily="34" charset="0"/>
                <a:cs typeface="Tahoma" panose="020B0604030504040204" pitchFamily="34" charset="0"/>
              </a:rPr>
              <a:t>(3)</a:t>
            </a:r>
            <a:r>
              <a:rPr lang="zh-CN" altLang="en-US" sz="1200" dirty="0">
                <a:ea typeface="Tahoma" panose="020B0604030504040204" pitchFamily="34" charset="0"/>
                <a:cs typeface="Tahoma" panose="020B0604030504040204" pitchFamily="34" charset="0"/>
              </a:rPr>
              <a:t>对六自由度液压振动平台进行研究</a:t>
            </a:r>
            <a:endParaRPr lang="en-US" altLang="zh-CN" sz="1200" dirty="0">
              <a:ea typeface="Tahoma" panose="020B0604030504040204" pitchFamily="34" charset="0"/>
              <a:cs typeface="Tahoma" panose="020B0604030504040204" pitchFamily="34" charset="0"/>
            </a:endParaRPr>
          </a:p>
        </p:txBody>
      </p:sp>
      <p:sp>
        <p:nvSpPr>
          <p:cNvPr id="46" name="Freeform 2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9190410" y="1807704"/>
            <a:ext cx="274638" cy="274639"/>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tx1"/>
          </a:solidFill>
          <a:ln>
            <a:noFill/>
          </a:ln>
          <a:effectLst/>
          <a:extLst/>
        </p:spPr>
        <p:txBody>
          <a:bodyPr wrap="none" anchor="ctr"/>
          <a:lstStyle/>
          <a:p>
            <a:pPr eaLnBrk="1" hangingPunct="1">
              <a:defRPr/>
            </a:pPr>
            <a:endParaRPr lang="zh-CN" altLang="en-US"/>
          </a:p>
        </p:txBody>
      </p:sp>
      <p:sp>
        <p:nvSpPr>
          <p:cNvPr id="47" name="Freeform 8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9600174" y="3845591"/>
            <a:ext cx="295275" cy="290588"/>
          </a:xfrm>
          <a:custGeom>
            <a:avLst/>
            <a:gdLst>
              <a:gd name="T0" fmla="*/ 199574 w 444"/>
              <a:gd name="T1" fmla="*/ 71952 h 435"/>
              <a:gd name="T2" fmla="*/ 127944 w 444"/>
              <a:gd name="T3" fmla="*/ 71952 h 435"/>
              <a:gd name="T4" fmla="*/ 100013 w 444"/>
              <a:gd name="T5" fmla="*/ 0 h 435"/>
              <a:gd name="T6" fmla="*/ 72081 w 444"/>
              <a:gd name="T7" fmla="*/ 71952 h 435"/>
              <a:gd name="T8" fmla="*/ 0 w 444"/>
              <a:gd name="T9" fmla="*/ 71952 h 435"/>
              <a:gd name="T10" fmla="*/ 59917 w 444"/>
              <a:gd name="T11" fmla="*/ 115847 h 435"/>
              <a:gd name="T12" fmla="*/ 39645 w 444"/>
              <a:gd name="T13" fmla="*/ 196397 h 435"/>
              <a:gd name="T14" fmla="*/ 100013 w 444"/>
              <a:gd name="T15" fmla="*/ 147977 h 435"/>
              <a:gd name="T16" fmla="*/ 159479 w 444"/>
              <a:gd name="T17" fmla="*/ 196397 h 435"/>
              <a:gd name="T18" fmla="*/ 139657 w 444"/>
              <a:gd name="T19" fmla="*/ 115847 h 435"/>
              <a:gd name="T20" fmla="*/ 199574 w 444"/>
              <a:gd name="T21" fmla="*/ 71952 h 435"/>
              <a:gd name="T22" fmla="*/ 100013 w 444"/>
              <a:gd name="T23" fmla="*/ 128066 h 435"/>
              <a:gd name="T24" fmla="*/ 63521 w 444"/>
              <a:gd name="T25" fmla="*/ 155670 h 435"/>
              <a:gd name="T26" fmla="*/ 79740 w 444"/>
              <a:gd name="T27" fmla="*/ 115847 h 435"/>
              <a:gd name="T28" fmla="*/ 47754 w 444"/>
              <a:gd name="T29" fmla="*/ 87791 h 435"/>
              <a:gd name="T30" fmla="*/ 87849 w 444"/>
              <a:gd name="T31" fmla="*/ 91863 h 435"/>
              <a:gd name="T32" fmla="*/ 100013 w 444"/>
              <a:gd name="T33" fmla="*/ 43895 h 435"/>
              <a:gd name="T34" fmla="*/ 111726 w 444"/>
              <a:gd name="T35" fmla="*/ 91863 h 435"/>
              <a:gd name="T36" fmla="*/ 151821 w 444"/>
              <a:gd name="T37" fmla="*/ 87791 h 435"/>
              <a:gd name="T38" fmla="*/ 119835 w 444"/>
              <a:gd name="T39" fmla="*/ 115847 h 435"/>
              <a:gd name="T40" fmla="*/ 131998 w 444"/>
              <a:gd name="T41" fmla="*/ 155670 h 435"/>
              <a:gd name="T42" fmla="*/ 100013 w 444"/>
              <a:gd name="T43" fmla="*/ 128066 h 43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44" h="435">
                <a:moveTo>
                  <a:pt x="443" y="159"/>
                </a:moveTo>
                <a:lnTo>
                  <a:pt x="284" y="159"/>
                </a:lnTo>
                <a:lnTo>
                  <a:pt x="222" y="0"/>
                </a:lnTo>
                <a:lnTo>
                  <a:pt x="160" y="159"/>
                </a:lnTo>
                <a:lnTo>
                  <a:pt x="0" y="159"/>
                </a:lnTo>
                <a:lnTo>
                  <a:pt x="133" y="256"/>
                </a:lnTo>
                <a:lnTo>
                  <a:pt x="88" y="434"/>
                </a:lnTo>
                <a:lnTo>
                  <a:pt x="222" y="327"/>
                </a:lnTo>
                <a:lnTo>
                  <a:pt x="354" y="434"/>
                </a:lnTo>
                <a:lnTo>
                  <a:pt x="310" y="256"/>
                </a:lnTo>
                <a:lnTo>
                  <a:pt x="443" y="159"/>
                </a:lnTo>
                <a:close/>
                <a:moveTo>
                  <a:pt x="222" y="283"/>
                </a:moveTo>
                <a:lnTo>
                  <a:pt x="141" y="344"/>
                </a:lnTo>
                <a:lnTo>
                  <a:pt x="177" y="256"/>
                </a:lnTo>
                <a:lnTo>
                  <a:pt x="106" y="194"/>
                </a:lnTo>
                <a:lnTo>
                  <a:pt x="195" y="203"/>
                </a:lnTo>
                <a:lnTo>
                  <a:pt x="222" y="97"/>
                </a:lnTo>
                <a:lnTo>
                  <a:pt x="248" y="203"/>
                </a:lnTo>
                <a:lnTo>
                  <a:pt x="337" y="194"/>
                </a:lnTo>
                <a:lnTo>
                  <a:pt x="266" y="256"/>
                </a:lnTo>
                <a:lnTo>
                  <a:pt x="293" y="344"/>
                </a:lnTo>
                <a:lnTo>
                  <a:pt x="222" y="283"/>
                </a:lnTo>
                <a:close/>
              </a:path>
            </a:pathLst>
          </a:custGeom>
          <a:solidFill>
            <a:srgbClr val="AF4343"/>
          </a:solidFill>
          <a:ln>
            <a:noFill/>
          </a:ln>
          <a:effectLst/>
          <a:extLst/>
        </p:spPr>
        <p:txBody>
          <a:bodyPr wrap="none" lIns="34290" tIns="17145" rIns="34290" bIns="17145" anchor="ctr"/>
          <a:lstStyle/>
          <a:p>
            <a:pPr eaLnBrk="1" hangingPunct="1">
              <a:defRPr/>
            </a:pPr>
            <a:endParaRPr lang="zh-CN" altLang="en-US"/>
          </a:p>
        </p:txBody>
      </p:sp>
      <p:sp>
        <p:nvSpPr>
          <p:cNvPr id="48"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9198641" y="3846247"/>
            <a:ext cx="305316" cy="289932"/>
          </a:xfrm>
          <a:custGeom>
            <a:avLst/>
            <a:gdLst>
              <a:gd name="T0" fmla="*/ 2147483646 w 256"/>
              <a:gd name="T1" fmla="*/ 2147483646 h 244"/>
              <a:gd name="T2" fmla="*/ 2147483646 w 256"/>
              <a:gd name="T3" fmla="*/ 2147483646 h 244"/>
              <a:gd name="T4" fmla="*/ 2147483646 w 256"/>
              <a:gd name="T5" fmla="*/ 2147483646 h 244"/>
              <a:gd name="T6" fmla="*/ 2147483646 w 256"/>
              <a:gd name="T7" fmla="*/ 2147483646 h 244"/>
              <a:gd name="T8" fmla="*/ 2147483646 w 256"/>
              <a:gd name="T9" fmla="*/ 2147483646 h 244"/>
              <a:gd name="T10" fmla="*/ 2147483646 w 256"/>
              <a:gd name="T11" fmla="*/ 2147483646 h 244"/>
              <a:gd name="T12" fmla="*/ 2147483646 w 256"/>
              <a:gd name="T13" fmla="*/ 2147483646 h 244"/>
              <a:gd name="T14" fmla="*/ 2147483646 w 256"/>
              <a:gd name="T15" fmla="*/ 2147483646 h 244"/>
              <a:gd name="T16" fmla="*/ 2147483646 w 256"/>
              <a:gd name="T17" fmla="*/ 2147483646 h 244"/>
              <a:gd name="T18" fmla="*/ 2147483646 w 256"/>
              <a:gd name="T19" fmla="*/ 2147483646 h 244"/>
              <a:gd name="T20" fmla="*/ 2147483646 w 256"/>
              <a:gd name="T21" fmla="*/ 2147483646 h 244"/>
              <a:gd name="T22" fmla="*/ 2147483646 w 256"/>
              <a:gd name="T23" fmla="*/ 2147483646 h 244"/>
              <a:gd name="T24" fmla="*/ 2147483646 w 256"/>
              <a:gd name="T25" fmla="*/ 2147483646 h 244"/>
              <a:gd name="T26" fmla="*/ 2147483646 w 256"/>
              <a:gd name="T27" fmla="*/ 2147483646 h 244"/>
              <a:gd name="T28" fmla="*/ 2147483646 w 256"/>
              <a:gd name="T29" fmla="*/ 2147483646 h 244"/>
              <a:gd name="T30" fmla="*/ 2147483646 w 256"/>
              <a:gd name="T31" fmla="*/ 2147483646 h 244"/>
              <a:gd name="T32" fmla="*/ 2147483646 w 256"/>
              <a:gd name="T33" fmla="*/ 2147483646 h 244"/>
              <a:gd name="T34" fmla="*/ 0 w 256"/>
              <a:gd name="T35" fmla="*/ 2147483646 h 244"/>
              <a:gd name="T36" fmla="*/ 2147483646 w 256"/>
              <a:gd name="T37" fmla="*/ 2147483646 h 244"/>
              <a:gd name="T38" fmla="*/ 2147483646 w 256"/>
              <a:gd name="T39" fmla="*/ 2147483646 h 244"/>
              <a:gd name="T40" fmla="*/ 2147483646 w 256"/>
              <a:gd name="T41" fmla="*/ 2147483646 h 244"/>
              <a:gd name="T42" fmla="*/ 2147483646 w 256"/>
              <a:gd name="T43" fmla="*/ 0 h 244"/>
              <a:gd name="T44" fmla="*/ 2147483646 w 256"/>
              <a:gd name="T45" fmla="*/ 2147483646 h 244"/>
              <a:gd name="T46" fmla="*/ 2147483646 w 256"/>
              <a:gd name="T47" fmla="*/ 2147483646 h 244"/>
              <a:gd name="T48" fmla="*/ 2147483646 w 256"/>
              <a:gd name="T49" fmla="*/ 2147483646 h 244"/>
              <a:gd name="T50" fmla="*/ 2147483646 w 256"/>
              <a:gd name="T51" fmla="*/ 2147483646 h 244"/>
              <a:gd name="T52" fmla="*/ 2147483646 w 256"/>
              <a:gd name="T53" fmla="*/ 2147483646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AF4343"/>
          </a:solidFill>
          <a:ln>
            <a:noFill/>
          </a:ln>
        </p:spPr>
        <p:txBody>
          <a:bodyPr/>
          <a:lstStyle/>
          <a:p>
            <a:endParaRPr lang="zh-CN" altLang="en-US"/>
          </a:p>
        </p:txBody>
      </p:sp>
      <p:sp>
        <p:nvSpPr>
          <p:cNvPr id="49"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8769350" y="3846247"/>
            <a:ext cx="305316" cy="289932"/>
          </a:xfrm>
          <a:custGeom>
            <a:avLst/>
            <a:gdLst>
              <a:gd name="T0" fmla="*/ 2147483646 w 256"/>
              <a:gd name="T1" fmla="*/ 2147483646 h 244"/>
              <a:gd name="T2" fmla="*/ 2147483646 w 256"/>
              <a:gd name="T3" fmla="*/ 2147483646 h 244"/>
              <a:gd name="T4" fmla="*/ 2147483646 w 256"/>
              <a:gd name="T5" fmla="*/ 2147483646 h 244"/>
              <a:gd name="T6" fmla="*/ 2147483646 w 256"/>
              <a:gd name="T7" fmla="*/ 2147483646 h 244"/>
              <a:gd name="T8" fmla="*/ 2147483646 w 256"/>
              <a:gd name="T9" fmla="*/ 2147483646 h 244"/>
              <a:gd name="T10" fmla="*/ 2147483646 w 256"/>
              <a:gd name="T11" fmla="*/ 2147483646 h 244"/>
              <a:gd name="T12" fmla="*/ 2147483646 w 256"/>
              <a:gd name="T13" fmla="*/ 2147483646 h 244"/>
              <a:gd name="T14" fmla="*/ 2147483646 w 256"/>
              <a:gd name="T15" fmla="*/ 2147483646 h 244"/>
              <a:gd name="T16" fmla="*/ 2147483646 w 256"/>
              <a:gd name="T17" fmla="*/ 2147483646 h 244"/>
              <a:gd name="T18" fmla="*/ 2147483646 w 256"/>
              <a:gd name="T19" fmla="*/ 2147483646 h 244"/>
              <a:gd name="T20" fmla="*/ 2147483646 w 256"/>
              <a:gd name="T21" fmla="*/ 2147483646 h 244"/>
              <a:gd name="T22" fmla="*/ 2147483646 w 256"/>
              <a:gd name="T23" fmla="*/ 2147483646 h 244"/>
              <a:gd name="T24" fmla="*/ 2147483646 w 256"/>
              <a:gd name="T25" fmla="*/ 2147483646 h 244"/>
              <a:gd name="T26" fmla="*/ 2147483646 w 256"/>
              <a:gd name="T27" fmla="*/ 2147483646 h 244"/>
              <a:gd name="T28" fmla="*/ 2147483646 w 256"/>
              <a:gd name="T29" fmla="*/ 2147483646 h 244"/>
              <a:gd name="T30" fmla="*/ 2147483646 w 256"/>
              <a:gd name="T31" fmla="*/ 2147483646 h 244"/>
              <a:gd name="T32" fmla="*/ 2147483646 w 256"/>
              <a:gd name="T33" fmla="*/ 2147483646 h 244"/>
              <a:gd name="T34" fmla="*/ 0 w 256"/>
              <a:gd name="T35" fmla="*/ 2147483646 h 244"/>
              <a:gd name="T36" fmla="*/ 2147483646 w 256"/>
              <a:gd name="T37" fmla="*/ 2147483646 h 244"/>
              <a:gd name="T38" fmla="*/ 2147483646 w 256"/>
              <a:gd name="T39" fmla="*/ 2147483646 h 244"/>
              <a:gd name="T40" fmla="*/ 2147483646 w 256"/>
              <a:gd name="T41" fmla="*/ 2147483646 h 244"/>
              <a:gd name="T42" fmla="*/ 2147483646 w 256"/>
              <a:gd name="T43" fmla="*/ 0 h 244"/>
              <a:gd name="T44" fmla="*/ 2147483646 w 256"/>
              <a:gd name="T45" fmla="*/ 2147483646 h 244"/>
              <a:gd name="T46" fmla="*/ 2147483646 w 256"/>
              <a:gd name="T47" fmla="*/ 2147483646 h 244"/>
              <a:gd name="T48" fmla="*/ 2147483646 w 256"/>
              <a:gd name="T49" fmla="*/ 2147483646 h 244"/>
              <a:gd name="T50" fmla="*/ 2147483646 w 256"/>
              <a:gd name="T51" fmla="*/ 2147483646 h 244"/>
              <a:gd name="T52" fmla="*/ 2147483646 w 256"/>
              <a:gd name="T53" fmla="*/ 2147483646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AF4343"/>
          </a:solidFill>
          <a:ln>
            <a:noFill/>
          </a:ln>
        </p:spPr>
        <p:txBody>
          <a:bodyPr/>
          <a:lstStyle/>
          <a:p>
            <a:endParaRPr lang="zh-CN" altLang="en-US"/>
          </a:p>
        </p:txBody>
      </p:sp>
      <p:sp>
        <p:nvSpPr>
          <p:cNvPr id="50"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8338892" y="3846247"/>
            <a:ext cx="305316" cy="289932"/>
          </a:xfrm>
          <a:custGeom>
            <a:avLst/>
            <a:gdLst>
              <a:gd name="T0" fmla="*/ 2147483646 w 256"/>
              <a:gd name="T1" fmla="*/ 2147483646 h 244"/>
              <a:gd name="T2" fmla="*/ 2147483646 w 256"/>
              <a:gd name="T3" fmla="*/ 2147483646 h 244"/>
              <a:gd name="T4" fmla="*/ 2147483646 w 256"/>
              <a:gd name="T5" fmla="*/ 2147483646 h 244"/>
              <a:gd name="T6" fmla="*/ 2147483646 w 256"/>
              <a:gd name="T7" fmla="*/ 2147483646 h 244"/>
              <a:gd name="T8" fmla="*/ 2147483646 w 256"/>
              <a:gd name="T9" fmla="*/ 2147483646 h 244"/>
              <a:gd name="T10" fmla="*/ 2147483646 w 256"/>
              <a:gd name="T11" fmla="*/ 2147483646 h 244"/>
              <a:gd name="T12" fmla="*/ 2147483646 w 256"/>
              <a:gd name="T13" fmla="*/ 2147483646 h 244"/>
              <a:gd name="T14" fmla="*/ 2147483646 w 256"/>
              <a:gd name="T15" fmla="*/ 2147483646 h 244"/>
              <a:gd name="T16" fmla="*/ 2147483646 w 256"/>
              <a:gd name="T17" fmla="*/ 2147483646 h 244"/>
              <a:gd name="T18" fmla="*/ 2147483646 w 256"/>
              <a:gd name="T19" fmla="*/ 2147483646 h 244"/>
              <a:gd name="T20" fmla="*/ 2147483646 w 256"/>
              <a:gd name="T21" fmla="*/ 2147483646 h 244"/>
              <a:gd name="T22" fmla="*/ 2147483646 w 256"/>
              <a:gd name="T23" fmla="*/ 2147483646 h 244"/>
              <a:gd name="T24" fmla="*/ 2147483646 w 256"/>
              <a:gd name="T25" fmla="*/ 2147483646 h 244"/>
              <a:gd name="T26" fmla="*/ 2147483646 w 256"/>
              <a:gd name="T27" fmla="*/ 2147483646 h 244"/>
              <a:gd name="T28" fmla="*/ 2147483646 w 256"/>
              <a:gd name="T29" fmla="*/ 2147483646 h 244"/>
              <a:gd name="T30" fmla="*/ 2147483646 w 256"/>
              <a:gd name="T31" fmla="*/ 2147483646 h 244"/>
              <a:gd name="T32" fmla="*/ 2147483646 w 256"/>
              <a:gd name="T33" fmla="*/ 2147483646 h 244"/>
              <a:gd name="T34" fmla="*/ 0 w 256"/>
              <a:gd name="T35" fmla="*/ 2147483646 h 244"/>
              <a:gd name="T36" fmla="*/ 2147483646 w 256"/>
              <a:gd name="T37" fmla="*/ 2147483646 h 244"/>
              <a:gd name="T38" fmla="*/ 2147483646 w 256"/>
              <a:gd name="T39" fmla="*/ 2147483646 h 244"/>
              <a:gd name="T40" fmla="*/ 2147483646 w 256"/>
              <a:gd name="T41" fmla="*/ 2147483646 h 244"/>
              <a:gd name="T42" fmla="*/ 2147483646 w 256"/>
              <a:gd name="T43" fmla="*/ 0 h 244"/>
              <a:gd name="T44" fmla="*/ 2147483646 w 256"/>
              <a:gd name="T45" fmla="*/ 2147483646 h 244"/>
              <a:gd name="T46" fmla="*/ 2147483646 w 256"/>
              <a:gd name="T47" fmla="*/ 2147483646 h 244"/>
              <a:gd name="T48" fmla="*/ 2147483646 w 256"/>
              <a:gd name="T49" fmla="*/ 2147483646 h 244"/>
              <a:gd name="T50" fmla="*/ 2147483646 w 256"/>
              <a:gd name="T51" fmla="*/ 2147483646 h 244"/>
              <a:gd name="T52" fmla="*/ 2147483646 w 256"/>
              <a:gd name="T53" fmla="*/ 2147483646 h 2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AF4343"/>
          </a:solidFill>
          <a:ln>
            <a:noFill/>
          </a:ln>
        </p:spPr>
        <p:txBody>
          <a:bodyPr/>
          <a:lstStyle/>
          <a:p>
            <a:endParaRPr lang="zh-CN" altLang="en-US"/>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888B9A4F-D92B-4E4F-A8BB-B3C5EDF06A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650" y="6062305"/>
            <a:ext cx="3702928" cy="717579"/>
          </a:xfrm>
          <a:prstGeom prst="rect">
            <a:avLst/>
          </a:prstGeom>
          <a:noFill/>
          <a:effectLst>
            <a:outerShdw blurRad="63500" sx="102000" sy="102000" algn="ctr" rotWithShape="0">
              <a:prstClr val="black">
                <a:alpha val="40000"/>
              </a:prstClr>
            </a:outerShdw>
          </a:effectLst>
        </p:spPr>
      </p:pic>
      <p:pic>
        <p:nvPicPr>
          <p:cNvPr id="6" name="图片 5">
            <a:extLst>
              <a:ext uri="{FF2B5EF4-FFF2-40B4-BE49-F238E27FC236}">
                <a16:creationId xmlns:a16="http://schemas.microsoft.com/office/drawing/2014/main" id="{5AFBC303-80DD-4803-A190-95E3E8A195EB}"/>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168351" y="5183045"/>
            <a:ext cx="3704400" cy="7164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66904803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500"/>
                                        <p:tgtEl>
                                          <p:spTgt spid="4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500"/>
                                        <p:tgtEl>
                                          <p:spTgt spid="4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500"/>
                                        <p:tgtEl>
                                          <p:spTgt spid="4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500"/>
                                        <p:tgtEl>
                                          <p:spTgt spid="4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fade">
                                      <p:cBhvr>
                                        <p:cTn id="58" dur="500"/>
                                        <p:tgtEl>
                                          <p:spTgt spid="4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0"/>
                                        </p:tgtEl>
                                        <p:attrNameLst>
                                          <p:attrName>style.visibility</p:attrName>
                                        </p:attrNameLst>
                                      </p:cBhvr>
                                      <p:to>
                                        <p:strVal val="visible"/>
                                      </p:to>
                                    </p:set>
                                    <p:animEffect transition="in" filter="fade">
                                      <p:cBhvr>
                                        <p:cTn id="61" dur="500"/>
                                        <p:tgtEl>
                                          <p:spTgt spid="5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fade">
                                      <p:cBhvr>
                                        <p:cTn id="64" dur="500"/>
                                        <p:tgtEl>
                                          <p:spTgt spid="4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fade">
                                      <p:cBhvr>
                                        <p:cTn id="67" dur="500"/>
                                        <p:tgtEl>
                                          <p:spTgt spid="4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fade">
                                      <p:cBhvr>
                                        <p:cTn id="70" dur="500"/>
                                        <p:tgtEl>
                                          <p:spTgt spid="4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fade">
                                      <p:cBhvr>
                                        <p:cTn id="73" dur="500"/>
                                        <p:tgtEl>
                                          <p:spTgt spid="43"/>
                                        </p:tgtEl>
                                      </p:cBhvr>
                                    </p:animEffect>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grpId="0" nodeType="clickEffect">
                                  <p:stCondLst>
                                    <p:cond delay="0"/>
                                  </p:stCondLst>
                                  <p:childTnLst>
                                    <p:set>
                                      <p:cBhvr>
                                        <p:cTn id="77" dur="1" fill="hold">
                                          <p:stCondLst>
                                            <p:cond delay="0"/>
                                          </p:stCondLst>
                                        </p:cTn>
                                        <p:tgtEl>
                                          <p:spTgt spid="25"/>
                                        </p:tgtEl>
                                        <p:attrNameLst>
                                          <p:attrName>style.visibility</p:attrName>
                                        </p:attrNameLst>
                                      </p:cBhvr>
                                      <p:to>
                                        <p:strVal val="visible"/>
                                      </p:to>
                                    </p:set>
                                    <p:anim calcmode="lin" valueType="num">
                                      <p:cBhvr additive="base">
                                        <p:cTn id="78" dur="500" fill="hold"/>
                                        <p:tgtEl>
                                          <p:spTgt spid="25"/>
                                        </p:tgtEl>
                                        <p:attrNameLst>
                                          <p:attrName>ppt_x</p:attrName>
                                        </p:attrNameLst>
                                      </p:cBhvr>
                                      <p:tavLst>
                                        <p:tav tm="0">
                                          <p:val>
                                            <p:strVal val="#ppt_x"/>
                                          </p:val>
                                        </p:tav>
                                        <p:tav tm="100000">
                                          <p:val>
                                            <p:strVal val="#ppt_x"/>
                                          </p:val>
                                        </p:tav>
                                      </p:tavLst>
                                    </p:anim>
                                    <p:anim calcmode="lin" valueType="num">
                                      <p:cBhvr additive="base">
                                        <p:cTn id="79" dur="500" fill="hold"/>
                                        <p:tgtEl>
                                          <p:spTgt spid="25"/>
                                        </p:tgtEl>
                                        <p:attrNameLst>
                                          <p:attrName>ppt_y</p:attrName>
                                        </p:attrNameLst>
                                      </p:cBhvr>
                                      <p:tavLst>
                                        <p:tav tm="0">
                                          <p:val>
                                            <p:strVal val="1+#ppt_h/2"/>
                                          </p:val>
                                        </p:tav>
                                        <p:tav tm="100000">
                                          <p:val>
                                            <p:strVal val="#ppt_y"/>
                                          </p:val>
                                        </p:tav>
                                      </p:tavLst>
                                    </p:anim>
                                  </p:childTnLst>
                                </p:cTn>
                              </p:par>
                              <p:par>
                                <p:cTn id="80" presetID="2" presetClass="entr" presetSubtype="4" fill="hold" nodeType="withEffect">
                                  <p:stCondLst>
                                    <p:cond delay="0"/>
                                  </p:stCondLst>
                                  <p:childTnLst>
                                    <p:set>
                                      <p:cBhvr>
                                        <p:cTn id="81" dur="1" fill="hold">
                                          <p:stCondLst>
                                            <p:cond delay="0"/>
                                          </p:stCondLst>
                                        </p:cTn>
                                        <p:tgtEl>
                                          <p:spTgt spid="6"/>
                                        </p:tgtEl>
                                        <p:attrNameLst>
                                          <p:attrName>style.visibility</p:attrName>
                                        </p:attrNameLst>
                                      </p:cBhvr>
                                      <p:to>
                                        <p:strVal val="visible"/>
                                      </p:to>
                                    </p:set>
                                    <p:anim calcmode="lin" valueType="num">
                                      <p:cBhvr additive="base">
                                        <p:cTn id="82" dur="500" fill="hold"/>
                                        <p:tgtEl>
                                          <p:spTgt spid="6"/>
                                        </p:tgtEl>
                                        <p:attrNameLst>
                                          <p:attrName>ppt_x</p:attrName>
                                        </p:attrNameLst>
                                      </p:cBhvr>
                                      <p:tavLst>
                                        <p:tav tm="0">
                                          <p:val>
                                            <p:strVal val="#ppt_x"/>
                                          </p:val>
                                        </p:tav>
                                        <p:tav tm="100000">
                                          <p:val>
                                            <p:strVal val="#ppt_x"/>
                                          </p:val>
                                        </p:tav>
                                      </p:tavLst>
                                    </p:anim>
                                    <p:anim calcmode="lin" valueType="num">
                                      <p:cBhvr additive="base">
                                        <p:cTn id="83" dur="500" fill="hold"/>
                                        <p:tgtEl>
                                          <p:spTgt spid="6"/>
                                        </p:tgtEl>
                                        <p:attrNameLst>
                                          <p:attrName>ppt_y</p:attrName>
                                        </p:attrNameLst>
                                      </p:cBhvr>
                                      <p:tavLst>
                                        <p:tav tm="0">
                                          <p:val>
                                            <p:strVal val="1+#ppt_h/2"/>
                                          </p:val>
                                        </p:tav>
                                        <p:tav tm="100000">
                                          <p:val>
                                            <p:strVal val="#ppt_y"/>
                                          </p:val>
                                        </p:tav>
                                      </p:tavLst>
                                    </p:anim>
                                  </p:childTnLst>
                                </p:cTn>
                              </p:par>
                              <p:par>
                                <p:cTn id="84" presetID="2" presetClass="entr" presetSubtype="4" fill="hold" nodeType="withEffect">
                                  <p:stCondLst>
                                    <p:cond delay="0"/>
                                  </p:stCondLst>
                                  <p:childTnLst>
                                    <p:set>
                                      <p:cBhvr>
                                        <p:cTn id="85" dur="1" fill="hold">
                                          <p:stCondLst>
                                            <p:cond delay="0"/>
                                          </p:stCondLst>
                                        </p:cTn>
                                        <p:tgtEl>
                                          <p:spTgt spid="4"/>
                                        </p:tgtEl>
                                        <p:attrNameLst>
                                          <p:attrName>style.visibility</p:attrName>
                                        </p:attrNameLst>
                                      </p:cBhvr>
                                      <p:to>
                                        <p:strVal val="visible"/>
                                      </p:to>
                                    </p:set>
                                    <p:anim calcmode="lin" valueType="num">
                                      <p:cBhvr additive="base">
                                        <p:cTn id="86" dur="500" fill="hold"/>
                                        <p:tgtEl>
                                          <p:spTgt spid="4"/>
                                        </p:tgtEl>
                                        <p:attrNameLst>
                                          <p:attrName>ppt_x</p:attrName>
                                        </p:attrNameLst>
                                      </p:cBhvr>
                                      <p:tavLst>
                                        <p:tav tm="0">
                                          <p:val>
                                            <p:strVal val="#ppt_x"/>
                                          </p:val>
                                        </p:tav>
                                        <p:tav tm="100000">
                                          <p:val>
                                            <p:strVal val="#ppt_x"/>
                                          </p:val>
                                        </p:tav>
                                      </p:tavLst>
                                    </p:anim>
                                    <p:anim calcmode="lin" valueType="num">
                                      <p:cBhvr additive="base">
                                        <p:cTn id="87" dur="500" fill="hold"/>
                                        <p:tgtEl>
                                          <p:spTgt spid="4"/>
                                        </p:tgtEl>
                                        <p:attrNameLst>
                                          <p:attrName>ppt_y</p:attrName>
                                        </p:attrNameLst>
                                      </p:cBhvr>
                                      <p:tavLst>
                                        <p:tav tm="0">
                                          <p:val>
                                            <p:strVal val="1+#ppt_h/2"/>
                                          </p:val>
                                        </p:tav>
                                        <p:tav tm="100000">
                                          <p:val>
                                            <p:strVal val="#ppt_y"/>
                                          </p:val>
                                        </p:tav>
                                      </p:tavLst>
                                    </p:anim>
                                  </p:childTnLst>
                                </p:cTn>
                              </p:par>
                              <p:par>
                                <p:cTn id="88" presetID="2" presetClass="entr" presetSubtype="4" fill="hold" grpId="0" nodeType="withEffect">
                                  <p:stCondLst>
                                    <p:cond delay="0"/>
                                  </p:stCondLst>
                                  <p:childTnLst>
                                    <p:set>
                                      <p:cBhvr>
                                        <p:cTn id="89" dur="1" fill="hold">
                                          <p:stCondLst>
                                            <p:cond delay="0"/>
                                          </p:stCondLst>
                                        </p:cTn>
                                        <p:tgtEl>
                                          <p:spTgt spid="27"/>
                                        </p:tgtEl>
                                        <p:attrNameLst>
                                          <p:attrName>style.visibility</p:attrName>
                                        </p:attrNameLst>
                                      </p:cBhvr>
                                      <p:to>
                                        <p:strVal val="visible"/>
                                      </p:to>
                                    </p:set>
                                    <p:anim calcmode="lin" valueType="num">
                                      <p:cBhvr additive="base">
                                        <p:cTn id="90" dur="500" fill="hold"/>
                                        <p:tgtEl>
                                          <p:spTgt spid="27"/>
                                        </p:tgtEl>
                                        <p:attrNameLst>
                                          <p:attrName>ppt_x</p:attrName>
                                        </p:attrNameLst>
                                      </p:cBhvr>
                                      <p:tavLst>
                                        <p:tav tm="0">
                                          <p:val>
                                            <p:strVal val="#ppt_x"/>
                                          </p:val>
                                        </p:tav>
                                        <p:tav tm="100000">
                                          <p:val>
                                            <p:strVal val="#ppt_x"/>
                                          </p:val>
                                        </p:tav>
                                      </p:tavLst>
                                    </p:anim>
                                    <p:anim calcmode="lin" valueType="num">
                                      <p:cBhvr additive="base">
                                        <p:cTn id="91"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p:bldP spid="28" grpId="0" animBg="1"/>
      <p:bldP spid="29" grpId="0"/>
      <p:bldP spid="30" grpId="0"/>
      <p:bldP spid="31" grpId="0" animBg="1"/>
      <p:bldP spid="32" grpId="0" animBg="1"/>
      <p:bldP spid="33" grpId="0" animBg="1"/>
      <p:bldP spid="34" grpId="0" animBg="1"/>
      <p:bldP spid="35" grpId="0" animBg="1"/>
      <p:bldP spid="36" grpId="0" animBg="1"/>
      <p:bldP spid="37" grpId="0"/>
      <p:bldP spid="38" grpId="0"/>
      <p:bldP spid="39" grpId="0" animBg="1"/>
      <p:bldP spid="40" grpId="0" animBg="1"/>
      <p:bldP spid="41" grpId="0" animBg="1"/>
      <p:bldP spid="42" grpId="0" animBg="1"/>
      <p:bldP spid="43" grpId="0" animBg="1"/>
      <p:bldP spid="44" grpId="0"/>
      <p:bldP spid="45" grpId="0"/>
      <p:bldP spid="46" grpId="0" animBg="1"/>
      <p:bldP spid="47" grpId="0" animBg="1"/>
      <p:bldP spid="48" grpId="0" animBg="1"/>
      <p:bldP spid="49" grpId="0" animBg="1"/>
      <p:bldP spid="5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F4343"/>
        </a:solidFill>
        <a:effectLst/>
      </p:bgPr>
    </p:bg>
    <p:spTree>
      <p:nvGrpSpPr>
        <p:cNvPr id="1" name=""/>
        <p:cNvGrpSpPr/>
        <p:nvPr/>
      </p:nvGrpSpPr>
      <p:grpSpPr>
        <a:xfrm>
          <a:off x="0" y="0"/>
          <a:ext cx="0" cy="0"/>
          <a:chOff x="0" y="0"/>
          <a:chExt cx="0" cy="0"/>
        </a:xfrm>
      </p:grpSpPr>
      <p:grpSp>
        <p:nvGrpSpPr>
          <p:cNvPr id="28" name="组合 2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8992104" y="443535"/>
            <a:ext cx="770021" cy="770021"/>
            <a:chOff x="481263" y="417094"/>
            <a:chExt cx="962526" cy="962526"/>
          </a:xfrm>
        </p:grpSpPr>
        <p:sp>
          <p:nvSpPr>
            <p:cNvPr id="29" name="椭圆 28"/>
            <p:cNvSpPr/>
            <p:nvPr/>
          </p:nvSpPr>
          <p:spPr>
            <a:xfrm>
              <a:off x="481263" y="417094"/>
              <a:ext cx="962526" cy="9625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AF43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sp>
        <p:nvSpPr>
          <p:cNvPr id="31" name="文本框 3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9850360" y="402875"/>
            <a:ext cx="2069432" cy="646331"/>
          </a:xfrm>
          <a:prstGeom prst="rect">
            <a:avLst/>
          </a:prstGeom>
          <a:noFill/>
        </p:spPr>
        <p:txBody>
          <a:bodyPr wrap="square" rtlCol="0">
            <a:spAutoFit/>
          </a:bodyPr>
          <a:lstStyle/>
          <a:p>
            <a:r>
              <a:rPr lang="en-US" altLang="zh-CN" sz="3600" b="1" spc="300" dirty="0">
                <a:solidFill>
                  <a:schemeClr val="bg1"/>
                </a:solidFill>
                <a:latin typeface="Miriam" panose="020B0502050101010101" pitchFamily="34" charset="-79"/>
                <a:cs typeface="Miriam" panose="020B0502050101010101" pitchFamily="34" charset="-79"/>
              </a:rPr>
              <a:t>END</a:t>
            </a:r>
            <a:endParaRPr lang="zh-CN" altLang="en-US" sz="2800" b="1" spc="300" dirty="0">
              <a:solidFill>
                <a:schemeClr val="bg1"/>
              </a:solidFill>
              <a:latin typeface="Miriam" panose="020B0502050101010101" pitchFamily="34" charset="-79"/>
              <a:cs typeface="Miriam" panose="020B0502050101010101" pitchFamily="34" charset="-79"/>
            </a:endParaRPr>
          </a:p>
        </p:txBody>
      </p:sp>
      <p:sp>
        <p:nvSpPr>
          <p:cNvPr id="32" name="文本框 3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9850359" y="938513"/>
            <a:ext cx="2546979" cy="276999"/>
          </a:xfrm>
          <a:prstGeom prst="rect">
            <a:avLst/>
          </a:prstGeom>
          <a:noFill/>
        </p:spPr>
        <p:txBody>
          <a:bodyPr wrap="square" rtlCol="0">
            <a:spAutoFit/>
          </a:bodyPr>
          <a:lstStyle/>
          <a:p>
            <a:pPr>
              <a:spcAft>
                <a:spcPts val="1800"/>
              </a:spcAft>
            </a:pPr>
            <a:r>
              <a:rPr lang="en-US" altLang="zh-CN" sz="1200" dirty="0">
                <a:solidFill>
                  <a:schemeClr val="bg1"/>
                </a:solidFill>
                <a:latin typeface="Lucida Handwriting" panose="03010101010101010101" pitchFamily="66" charset="0"/>
                <a:ea typeface="微软雅黑" panose="020B0503020204020204" pitchFamily="34" charset="-122"/>
                <a:cs typeface="Miriam" panose="020B0502050101010101" pitchFamily="34" charset="-79"/>
              </a:rPr>
              <a:t>End of the presentation</a:t>
            </a:r>
          </a:p>
        </p:txBody>
      </p:sp>
      <p:sp>
        <p:nvSpPr>
          <p:cNvPr id="33" name="文本框 3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7060113" y="2300293"/>
            <a:ext cx="4426181" cy="2323713"/>
          </a:xfrm>
          <a:prstGeom prst="rect">
            <a:avLst/>
          </a:prstGeom>
          <a:noFill/>
        </p:spPr>
        <p:txBody>
          <a:bodyPr wrap="square" rtlCol="0">
            <a:spAutoFit/>
          </a:bodyPr>
          <a:lstStyle/>
          <a:p>
            <a:pPr algn="r">
              <a:spcAft>
                <a:spcPts val="600"/>
              </a:spcAft>
            </a:pPr>
            <a:r>
              <a:rPr lang="zh-CN" altLang="en-US" sz="8000" b="1" dirty="0">
                <a:solidFill>
                  <a:schemeClr val="bg1"/>
                </a:solidFill>
                <a:latin typeface="微软雅黑" panose="020B0503020204020204" pitchFamily="34" charset="-122"/>
                <a:ea typeface="微软雅黑" panose="020B0503020204020204" pitchFamily="34" charset="-122"/>
              </a:rPr>
              <a:t>谢谢观看</a:t>
            </a:r>
            <a:endParaRPr lang="en-US" altLang="zh-CN" sz="8000" b="1" dirty="0">
              <a:solidFill>
                <a:schemeClr val="bg1"/>
              </a:solidFill>
              <a:latin typeface="微软雅黑" panose="020B0503020204020204" pitchFamily="34" charset="-122"/>
              <a:ea typeface="微软雅黑" panose="020B0503020204020204" pitchFamily="34" charset="-122"/>
            </a:endParaRPr>
          </a:p>
          <a:p>
            <a:pPr algn="r">
              <a:spcAft>
                <a:spcPts val="600"/>
              </a:spcAft>
            </a:pPr>
            <a:r>
              <a:rPr lang="en-US" altLang="zh-CN" sz="6000" b="1" dirty="0">
                <a:solidFill>
                  <a:schemeClr val="bg1"/>
                </a:solidFill>
                <a:latin typeface="微软雅黑" panose="020B0503020204020204" pitchFamily="34" charset="-122"/>
                <a:ea typeface="微软雅黑" panose="020B0503020204020204" pitchFamily="34" charset="-122"/>
              </a:rPr>
              <a:t>GOODBYE! </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sp>
        <p:nvSpPr>
          <p:cNvPr id="34" name="矩形 3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504709" y="5121749"/>
            <a:ext cx="4852086" cy="1001804"/>
          </a:xfrm>
          <a:prstGeom prst="rect">
            <a:avLst/>
          </a:prstGeom>
          <a:noFill/>
        </p:spPr>
        <p:txBody>
          <a:bodyPr wrap="square" lIns="108000" tIns="36000" bIns="36000" rtlCol="0">
            <a:spAutoFit/>
          </a:bodyPr>
          <a:lstStyle/>
          <a:p>
            <a:pPr algn="r">
              <a:lnSpc>
                <a:spcPct val="130000"/>
              </a:lnSpc>
            </a:pPr>
            <a:r>
              <a:rPr lang="zh-CN" altLang="en-US" sz="1600" dirty="0">
                <a:solidFill>
                  <a:schemeClr val="bg1"/>
                </a:solidFill>
                <a:latin typeface="微软雅黑" pitchFamily="34" charset="-122"/>
                <a:ea typeface="微软雅黑" pitchFamily="34" charset="-122"/>
              </a:rPr>
              <a:t>湖南大学电气与信息工程学院</a:t>
            </a:r>
            <a:endParaRPr lang="en-US" altLang="zh-CN" sz="1600" dirty="0">
              <a:solidFill>
                <a:schemeClr val="bg1"/>
              </a:solidFill>
              <a:latin typeface="微软雅黑" pitchFamily="34" charset="-122"/>
              <a:ea typeface="微软雅黑" pitchFamily="34" charset="-122"/>
            </a:endParaRPr>
          </a:p>
          <a:p>
            <a:pPr algn="r">
              <a:lnSpc>
                <a:spcPct val="130000"/>
              </a:lnSpc>
            </a:pPr>
            <a:r>
              <a:rPr lang="zh-CN" altLang="en-US" sz="1600" dirty="0">
                <a:solidFill>
                  <a:schemeClr val="bg1"/>
                </a:solidFill>
                <a:latin typeface="微软雅黑" pitchFamily="34" charset="-122"/>
                <a:ea typeface="微软雅黑" pitchFamily="34" charset="-122"/>
              </a:rPr>
              <a:t>自动化</a:t>
            </a:r>
            <a:r>
              <a:rPr lang="en-US" altLang="zh-CN" sz="1600" dirty="0">
                <a:solidFill>
                  <a:schemeClr val="bg1"/>
                </a:solidFill>
                <a:latin typeface="微软雅黑" pitchFamily="34" charset="-122"/>
                <a:ea typeface="微软雅黑" pitchFamily="34" charset="-122"/>
              </a:rPr>
              <a:t>1404</a:t>
            </a:r>
            <a:r>
              <a:rPr lang="zh-CN" altLang="en-US" sz="1600" dirty="0">
                <a:solidFill>
                  <a:schemeClr val="bg1"/>
                </a:solidFill>
                <a:latin typeface="微软雅黑" pitchFamily="34" charset="-122"/>
                <a:ea typeface="微软雅黑" pitchFamily="34" charset="-122"/>
              </a:rPr>
              <a:t>班</a:t>
            </a:r>
            <a:endParaRPr lang="en-US" altLang="zh-CN" sz="1600" dirty="0">
              <a:solidFill>
                <a:schemeClr val="bg1"/>
              </a:solidFill>
              <a:latin typeface="微软雅黑" pitchFamily="34" charset="-122"/>
              <a:ea typeface="微软雅黑" pitchFamily="34" charset="-122"/>
            </a:endParaRPr>
          </a:p>
          <a:p>
            <a:pPr algn="r">
              <a:lnSpc>
                <a:spcPct val="130000"/>
              </a:lnSpc>
            </a:pPr>
            <a:r>
              <a:rPr lang="zh-CN" altLang="en-US" sz="1600" dirty="0">
                <a:solidFill>
                  <a:schemeClr val="bg1"/>
                </a:solidFill>
                <a:latin typeface="微软雅黑" pitchFamily="34" charset="-122"/>
                <a:ea typeface="微软雅黑" pitchFamily="34" charset="-122"/>
              </a:rPr>
              <a:t>曾庆宏</a:t>
            </a:r>
            <a:endParaRPr lang="en-US" altLang="zh-CN" sz="1600" dirty="0">
              <a:solidFill>
                <a:schemeClr val="bg1"/>
              </a:solidFill>
              <a:latin typeface="微软雅黑" pitchFamily="34" charset="-122"/>
              <a:ea typeface="微软雅黑" pitchFamily="34" charset="-122"/>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D85BCD3E-1719-4951-A141-2BD1DDC388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880" y="540389"/>
            <a:ext cx="6865239" cy="455966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369428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5964149" y="4753799"/>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680073" y="8119002"/>
              <a:ext cx="2289784"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设计方案介绍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437006"/>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Design Plan Introduce</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133" name="矩形 13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4724266" y="1133178"/>
            <a:ext cx="6496184" cy="4647032"/>
          </a:xfrm>
          <a:prstGeom prst="rect">
            <a:avLst/>
          </a:prstGeom>
          <a:noFill/>
        </p:spPr>
        <p:txBody>
          <a:bodyPr wrap="square" lIns="108000" tIns="36000" bIns="36000" rtlCol="0">
            <a:spAutoFit/>
          </a:bodyPr>
          <a:lstStyle/>
          <a:p>
            <a:pPr>
              <a:lnSpc>
                <a:spcPct val="130000"/>
              </a:lnSpc>
              <a:spcAft>
                <a:spcPts val="600"/>
              </a:spcAft>
            </a:pPr>
            <a:r>
              <a:rPr lang="zh-CN" altLang="en-US" sz="2800" b="1" dirty="0">
                <a:solidFill>
                  <a:srgbClr val="AF4343"/>
                </a:solidFill>
                <a:latin typeface="微软雅黑" pitchFamily="34" charset="-122"/>
                <a:ea typeface="微软雅黑" pitchFamily="34" charset="-122"/>
              </a:rPr>
              <a:t>机械结构</a:t>
            </a:r>
            <a:endParaRPr lang="en-US" altLang="zh-CN" sz="2800" b="1" dirty="0">
              <a:solidFill>
                <a:srgbClr val="AF4343"/>
              </a:solidFill>
              <a:latin typeface="微软雅黑" pitchFamily="34" charset="-122"/>
              <a:ea typeface="微软雅黑" pitchFamily="34" charset="-122"/>
            </a:endParaRPr>
          </a:p>
          <a:p>
            <a:pPr marL="285750" indent="-285750">
              <a:lnSpc>
                <a:spcPct val="130000"/>
              </a:lnSpc>
              <a:spcAft>
                <a:spcPts val="600"/>
              </a:spcAft>
              <a:buFont typeface="Wingdings" panose="05000000000000000000" pitchFamily="2" charset="2"/>
              <a:buChar char="l"/>
            </a:pPr>
            <a:r>
              <a:rPr lang="zh-CN" altLang="en-US" sz="1600" dirty="0">
                <a:solidFill>
                  <a:schemeClr val="tx1">
                    <a:lumMod val="75000"/>
                    <a:lumOff val="25000"/>
                  </a:schemeClr>
                </a:solidFill>
                <a:latin typeface="微软雅黑" pitchFamily="34" charset="-122"/>
                <a:ea typeface="微软雅黑" pitchFamily="34" charset="-122"/>
              </a:rPr>
              <a:t>振动台的运动学、动力学建模  </a:t>
            </a:r>
          </a:p>
          <a:p>
            <a:pPr>
              <a:lnSpc>
                <a:spcPct val="130000"/>
              </a:lnSpc>
              <a:spcAft>
                <a:spcPts val="600"/>
              </a:spcAft>
            </a:pPr>
            <a:r>
              <a:rPr lang="zh-CN" altLang="en-US" sz="1600" dirty="0">
                <a:solidFill>
                  <a:schemeClr val="tx1">
                    <a:lumMod val="75000"/>
                    <a:lumOff val="25000"/>
                  </a:schemeClr>
                </a:solidFill>
                <a:latin typeface="幼圆" panose="02010509060101010101" pitchFamily="49" charset="-122"/>
                <a:ea typeface="幼圆" panose="02010509060101010101" pitchFamily="49" charset="-122"/>
              </a:rPr>
              <a:t>具体研究振动台位姿随时间变化规律以及振动台所受力与其运动规律之间的关系</a:t>
            </a:r>
          </a:p>
          <a:p>
            <a:pPr marL="285750" indent="-285750">
              <a:lnSpc>
                <a:spcPct val="130000"/>
              </a:lnSpc>
              <a:spcAft>
                <a:spcPts val="600"/>
              </a:spcAft>
              <a:buFont typeface="Wingdings" panose="05000000000000000000" pitchFamily="2" charset="2"/>
              <a:buChar char="l"/>
            </a:pPr>
            <a:r>
              <a:rPr lang="zh-CN" altLang="en-US" sz="1600" dirty="0">
                <a:solidFill>
                  <a:schemeClr val="tx1">
                    <a:lumMod val="75000"/>
                    <a:lumOff val="25000"/>
                  </a:schemeClr>
                </a:solidFill>
                <a:latin typeface="微软雅黑" pitchFamily="34" charset="-122"/>
                <a:ea typeface="微软雅黑" pitchFamily="34" charset="-122"/>
              </a:rPr>
              <a:t>控制单元动力结构设计</a:t>
            </a:r>
          </a:p>
          <a:p>
            <a:pPr>
              <a:lnSpc>
                <a:spcPct val="130000"/>
              </a:lnSpc>
              <a:spcAft>
                <a:spcPts val="600"/>
              </a:spcAft>
            </a:pPr>
            <a:r>
              <a:rPr lang="zh-CN" altLang="en-US" sz="1600" dirty="0">
                <a:solidFill>
                  <a:schemeClr val="tx1">
                    <a:lumMod val="75000"/>
                    <a:lumOff val="25000"/>
                  </a:schemeClr>
                </a:solidFill>
                <a:latin typeface="幼圆" panose="02010509060101010101" pitchFamily="49" charset="-122"/>
                <a:ea typeface="幼圆" panose="02010509060101010101" pitchFamily="49" charset="-122"/>
              </a:rPr>
              <a:t>利用振动台的动力学模型，用最大功率点相等的方法求取动力机构的参数，出控制元件和驱动元件，并检验设计方案是否满足工况要求</a:t>
            </a:r>
            <a:endParaRPr lang="en-US" altLang="zh-CN" sz="1600" dirty="0">
              <a:solidFill>
                <a:schemeClr val="tx1">
                  <a:lumMod val="75000"/>
                  <a:lumOff val="25000"/>
                </a:schemeClr>
              </a:solidFill>
              <a:latin typeface="幼圆" panose="02010509060101010101" pitchFamily="49" charset="-122"/>
              <a:ea typeface="幼圆" panose="02010509060101010101" pitchFamily="49" charset="-122"/>
            </a:endParaRPr>
          </a:p>
          <a:p>
            <a:pPr>
              <a:lnSpc>
                <a:spcPct val="130000"/>
              </a:lnSpc>
              <a:spcAft>
                <a:spcPts val="600"/>
              </a:spcAft>
            </a:pPr>
            <a:r>
              <a:rPr lang="zh-CN" altLang="en-US" sz="1600" dirty="0">
                <a:solidFill>
                  <a:schemeClr val="tx1">
                    <a:lumMod val="75000"/>
                    <a:lumOff val="25000"/>
                  </a:schemeClr>
                </a:solidFill>
                <a:latin typeface="幼圆" panose="02010509060101010101" pitchFamily="49" charset="-122"/>
                <a:ea typeface="幼圆" panose="02010509060101010101" pitchFamily="49" charset="-122"/>
              </a:rPr>
              <a:t>（单自由度振动平台采用直线伺服电机，六自由度振动平台采用液压推动缸）</a:t>
            </a:r>
            <a:endParaRPr lang="en-US" altLang="zh-CN" sz="1600" dirty="0">
              <a:solidFill>
                <a:schemeClr val="tx1">
                  <a:lumMod val="75000"/>
                  <a:lumOff val="25000"/>
                </a:schemeClr>
              </a:solidFill>
              <a:latin typeface="幼圆" panose="02010509060101010101" pitchFamily="49" charset="-122"/>
              <a:ea typeface="幼圆" panose="02010509060101010101" pitchFamily="49" charset="-122"/>
            </a:endParaRPr>
          </a:p>
          <a:p>
            <a:pPr>
              <a:lnSpc>
                <a:spcPct val="130000"/>
              </a:lnSpc>
              <a:spcAft>
                <a:spcPts val="600"/>
              </a:spcAft>
            </a:pPr>
            <a:endParaRPr lang="en-US" altLang="zh-CN" sz="1600" dirty="0">
              <a:solidFill>
                <a:schemeClr val="tx1">
                  <a:lumMod val="75000"/>
                  <a:lumOff val="25000"/>
                </a:schemeClr>
              </a:solidFill>
              <a:latin typeface="幼圆" panose="02010509060101010101" pitchFamily="49" charset="-122"/>
              <a:ea typeface="幼圆" panose="02010509060101010101" pitchFamily="49" charset="-122"/>
            </a:endParaRPr>
          </a:p>
          <a:p>
            <a:pPr>
              <a:lnSpc>
                <a:spcPct val="130000"/>
              </a:lnSpc>
              <a:spcAft>
                <a:spcPts val="600"/>
              </a:spcAft>
            </a:pPr>
            <a:r>
              <a:rPr lang="zh-CN" altLang="en-US" sz="1600" dirty="0">
                <a:solidFill>
                  <a:schemeClr val="tx1">
                    <a:lumMod val="75000"/>
                    <a:lumOff val="25000"/>
                  </a:schemeClr>
                </a:solidFill>
                <a:latin typeface="幼圆" panose="02010509060101010101" pitchFamily="49" charset="-122"/>
                <a:ea typeface="幼圆" panose="02010509060101010101" pitchFamily="49" charset="-122"/>
              </a:rPr>
              <a:t>振动台是一个复杂的并联机构，我们主要研究的是振动平台位姿随时间变化的规律</a:t>
            </a:r>
            <a:endParaRPr lang="en-US" altLang="zh-CN" sz="1600" dirty="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35" name="圆角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D2F0ECA-1BD1-4768-B72C-AC8C38567C44}"/>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18399BC-5894-4749-A2BE-31E3E4E9EDBF}"/>
              </a:ext>
            </a:extLst>
          </p:cNvPr>
          <p:cNvSpPr/>
          <p:nvPr/>
        </p:nvSpPr>
        <p:spPr>
          <a:xfrm>
            <a:off x="819189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0A72AA6-467F-4BE7-B949-4275F460975B}"/>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3F0A8CA-0FBB-48EA-8A21-FEAEB6733743}"/>
              </a:ext>
            </a:extLst>
          </p:cNvPr>
          <p:cNvSpPr txBox="1"/>
          <p:nvPr/>
        </p:nvSpPr>
        <p:spPr>
          <a:xfrm>
            <a:off x="8205538" y="446992"/>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9" name="文本框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E682744-34EB-4D06-A4A0-70CFE5109CE9}"/>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工作演示</a:t>
            </a:r>
          </a:p>
        </p:txBody>
      </p:sp>
      <p:sp>
        <p:nvSpPr>
          <p:cNvPr id="47" name="文本框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FDD72F3B-1E50-4E36-BF1A-1E8705E33CF1}"/>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5" name="动作按钮: 上一张 4">
            <a:hlinkClick r:id="rId3" action="ppaction://hlinksldjump" highlightClick="1">
              <a:snd r:embed="rId4" name="breeze.wav"/>
            </a:hlinkClick>
            <a:extLst>
              <a:ext uri="{FF2B5EF4-FFF2-40B4-BE49-F238E27FC236}">
                <a16:creationId xmlns:a16="http://schemas.microsoft.com/office/drawing/2014/main" id="{DD38871E-C4A2-4106-8EAA-A4EA157A7118}"/>
              </a:ext>
            </a:extLst>
          </p:cNvPr>
          <p:cNvSpPr/>
          <p:nvPr/>
        </p:nvSpPr>
        <p:spPr>
          <a:xfrm>
            <a:off x="10647485" y="5969977"/>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40364087"/>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3"/>
                                        </p:tgtEl>
                                        <p:attrNameLst>
                                          <p:attrName>style.visibility</p:attrName>
                                        </p:attrNameLst>
                                      </p:cBhvr>
                                      <p:to>
                                        <p:strVal val="visible"/>
                                      </p:to>
                                    </p:set>
                                    <p:anim calcmode="lin" valueType="num">
                                      <p:cBhvr additive="base">
                                        <p:cTn id="31" dur="500" fill="hold"/>
                                        <p:tgtEl>
                                          <p:spTgt spid="133"/>
                                        </p:tgtEl>
                                        <p:attrNameLst>
                                          <p:attrName>ppt_x</p:attrName>
                                        </p:attrNameLst>
                                      </p:cBhvr>
                                      <p:tavLst>
                                        <p:tav tm="0">
                                          <p:val>
                                            <p:strVal val="#ppt_x"/>
                                          </p:val>
                                        </p:tav>
                                        <p:tav tm="100000">
                                          <p:val>
                                            <p:strVal val="#ppt_x"/>
                                          </p:val>
                                        </p:tav>
                                      </p:tavLst>
                                    </p:anim>
                                    <p:anim calcmode="lin" valueType="num">
                                      <p:cBhvr additive="base">
                                        <p:cTn id="32" dur="500" fill="hold"/>
                                        <p:tgtEl>
                                          <p:spTgt spid="13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34"/>
                                        </p:tgtEl>
                                        <p:attrNameLst>
                                          <p:attrName>style.visibility</p:attrName>
                                        </p:attrNameLst>
                                      </p:cBhvr>
                                      <p:to>
                                        <p:strVal val="visible"/>
                                      </p:to>
                                    </p:set>
                                    <p:anim calcmode="lin" valueType="num">
                                      <p:cBhvr additive="base">
                                        <p:cTn id="35" dur="500" fill="hold"/>
                                        <p:tgtEl>
                                          <p:spTgt spid="134"/>
                                        </p:tgtEl>
                                        <p:attrNameLst>
                                          <p:attrName>ppt_x</p:attrName>
                                        </p:attrNameLst>
                                      </p:cBhvr>
                                      <p:tavLst>
                                        <p:tav tm="0">
                                          <p:val>
                                            <p:strVal val="#ppt_x"/>
                                          </p:val>
                                        </p:tav>
                                        <p:tav tm="100000">
                                          <p:val>
                                            <p:strVal val="#ppt_x"/>
                                          </p:val>
                                        </p:tav>
                                      </p:tavLst>
                                    </p:anim>
                                    <p:anim calcmode="lin" valueType="num">
                                      <p:cBhvr additive="base">
                                        <p:cTn id="36" dur="500" fill="hold"/>
                                        <p:tgtEl>
                                          <p:spTgt spid="13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500" fill="hold"/>
                                        <p:tgtEl>
                                          <p:spTgt spid="35"/>
                                        </p:tgtEl>
                                        <p:attrNameLst>
                                          <p:attrName>ppt_x</p:attrName>
                                        </p:attrNameLst>
                                      </p:cBhvr>
                                      <p:tavLst>
                                        <p:tav tm="0">
                                          <p:val>
                                            <p:strVal val="#ppt_x"/>
                                          </p:val>
                                        </p:tav>
                                        <p:tav tm="100000">
                                          <p:val>
                                            <p:strVal val="#ppt_x"/>
                                          </p:val>
                                        </p:tav>
                                      </p:tavLst>
                                    </p:anim>
                                    <p:anim calcmode="lin" valueType="num">
                                      <p:cBhvr additive="base">
                                        <p:cTn id="40" dur="500" fill="hold"/>
                                        <p:tgtEl>
                                          <p:spTgt spid="3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ppt_x"/>
                                          </p:val>
                                        </p:tav>
                                        <p:tav tm="100000">
                                          <p:val>
                                            <p:strVal val="#ppt_x"/>
                                          </p:val>
                                        </p:tav>
                                      </p:tavLst>
                                    </p:anim>
                                    <p:anim calcmode="lin" valueType="num">
                                      <p:cBhvr additive="base">
                                        <p:cTn id="44" dur="5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fill="hold"/>
                                        <p:tgtEl>
                                          <p:spTgt spid="37"/>
                                        </p:tgtEl>
                                        <p:attrNameLst>
                                          <p:attrName>ppt_x</p:attrName>
                                        </p:attrNameLst>
                                      </p:cBhvr>
                                      <p:tavLst>
                                        <p:tav tm="0">
                                          <p:val>
                                            <p:strVal val="#ppt_x"/>
                                          </p:val>
                                        </p:tav>
                                        <p:tav tm="100000">
                                          <p:val>
                                            <p:strVal val="#ppt_x"/>
                                          </p:val>
                                        </p:tav>
                                      </p:tavLst>
                                    </p:anim>
                                    <p:anim calcmode="lin" valueType="num">
                                      <p:cBhvr additive="base">
                                        <p:cTn id="48" dur="500" fill="hold"/>
                                        <p:tgtEl>
                                          <p:spTgt spid="3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additive="base">
                                        <p:cTn id="51" dur="500" fill="hold"/>
                                        <p:tgtEl>
                                          <p:spTgt spid="38"/>
                                        </p:tgtEl>
                                        <p:attrNameLst>
                                          <p:attrName>ppt_x</p:attrName>
                                        </p:attrNameLst>
                                      </p:cBhvr>
                                      <p:tavLst>
                                        <p:tav tm="0">
                                          <p:val>
                                            <p:strVal val="#ppt_x"/>
                                          </p:val>
                                        </p:tav>
                                        <p:tav tm="100000">
                                          <p:val>
                                            <p:strVal val="#ppt_x"/>
                                          </p:val>
                                        </p:tav>
                                      </p:tavLst>
                                    </p:anim>
                                    <p:anim calcmode="lin" valueType="num">
                                      <p:cBhvr additive="base">
                                        <p:cTn id="52" dur="500" fill="hold"/>
                                        <p:tgtEl>
                                          <p:spTgt spid="38"/>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 calcmode="lin" valueType="num">
                                      <p:cBhvr additive="base">
                                        <p:cTn id="55" dur="500" fill="hold"/>
                                        <p:tgtEl>
                                          <p:spTgt spid="39"/>
                                        </p:tgtEl>
                                        <p:attrNameLst>
                                          <p:attrName>ppt_x</p:attrName>
                                        </p:attrNameLst>
                                      </p:cBhvr>
                                      <p:tavLst>
                                        <p:tav tm="0">
                                          <p:val>
                                            <p:strVal val="#ppt_x"/>
                                          </p:val>
                                        </p:tav>
                                        <p:tav tm="100000">
                                          <p:val>
                                            <p:strVal val="#ppt_x"/>
                                          </p:val>
                                        </p:tav>
                                      </p:tavLst>
                                    </p:anim>
                                    <p:anim calcmode="lin" valueType="num">
                                      <p:cBhvr additive="base">
                                        <p:cTn id="56" dur="500" fill="hold"/>
                                        <p:tgtEl>
                                          <p:spTgt spid="3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anim calcmode="lin" valueType="num">
                                      <p:cBhvr additive="base">
                                        <p:cTn id="59" dur="500" fill="hold"/>
                                        <p:tgtEl>
                                          <p:spTgt spid="47"/>
                                        </p:tgtEl>
                                        <p:attrNameLst>
                                          <p:attrName>ppt_x</p:attrName>
                                        </p:attrNameLst>
                                      </p:cBhvr>
                                      <p:tavLst>
                                        <p:tav tm="0">
                                          <p:val>
                                            <p:strVal val="#ppt_x"/>
                                          </p:val>
                                        </p:tav>
                                        <p:tav tm="100000">
                                          <p:val>
                                            <p:strVal val="#ppt_x"/>
                                          </p:val>
                                        </p:tav>
                                      </p:tavLst>
                                    </p:anim>
                                    <p:anim calcmode="lin" valueType="num">
                                      <p:cBhvr additive="base">
                                        <p:cTn id="60" dur="500" fill="hold"/>
                                        <p:tgtEl>
                                          <p:spTgt spid="47"/>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 calcmode="lin" valueType="num">
                                      <p:cBhvr additive="base">
                                        <p:cTn id="63" dur="500" fill="hold"/>
                                        <p:tgtEl>
                                          <p:spTgt spid="5"/>
                                        </p:tgtEl>
                                        <p:attrNameLst>
                                          <p:attrName>ppt_x</p:attrName>
                                        </p:attrNameLst>
                                      </p:cBhvr>
                                      <p:tavLst>
                                        <p:tav tm="0">
                                          <p:val>
                                            <p:strVal val="#ppt_x"/>
                                          </p:val>
                                        </p:tav>
                                        <p:tav tm="100000">
                                          <p:val>
                                            <p:strVal val="#ppt_x"/>
                                          </p:val>
                                        </p:tav>
                                      </p:tavLst>
                                    </p:anim>
                                    <p:anim calcmode="lin" valueType="num">
                                      <p:cBhvr additive="base">
                                        <p:cTn id="6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133" grpId="0"/>
      <p:bldP spid="35" grpId="0" animBg="1"/>
      <p:bldP spid="36" grpId="0" animBg="1"/>
      <p:bldP spid="37" grpId="0"/>
      <p:bldP spid="38" grpId="0"/>
      <p:bldP spid="39" grpId="0"/>
      <p:bldP spid="47" grpId="0"/>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5964149" y="4753799"/>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680073" y="8119002"/>
              <a:ext cx="2289784"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设计方案介绍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437006"/>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Design Plan Introduce</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35" name="圆角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D2F0ECA-1BD1-4768-B72C-AC8C38567C44}"/>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18399BC-5894-4749-A2BE-31E3E4E9EDBF}"/>
              </a:ext>
            </a:extLst>
          </p:cNvPr>
          <p:cNvSpPr/>
          <p:nvPr/>
        </p:nvSpPr>
        <p:spPr>
          <a:xfrm>
            <a:off x="819189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0A72AA6-467F-4BE7-B949-4275F460975B}"/>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3F0A8CA-0FBB-48EA-8A21-FEAEB6733743}"/>
              </a:ext>
            </a:extLst>
          </p:cNvPr>
          <p:cNvSpPr txBox="1"/>
          <p:nvPr/>
        </p:nvSpPr>
        <p:spPr>
          <a:xfrm>
            <a:off x="8205538" y="446992"/>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9" name="文本框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E682744-34EB-4D06-A4A0-70CFE5109CE9}"/>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工作演示</a:t>
            </a:r>
          </a:p>
        </p:txBody>
      </p:sp>
      <p:sp>
        <p:nvSpPr>
          <p:cNvPr id="47" name="文本框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FDD72F3B-1E50-4E36-BF1A-1E8705E33CF1}"/>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5" name="动作按钮: 上一张 4">
            <a:hlinkClick r:id="rId3" action="ppaction://hlinksldjump" highlightClick="1">
              <a:snd r:embed="rId4" name="breeze.wav"/>
            </a:hlinkClick>
            <a:extLst>
              <a:ext uri="{FF2B5EF4-FFF2-40B4-BE49-F238E27FC236}">
                <a16:creationId xmlns:a16="http://schemas.microsoft.com/office/drawing/2014/main" id="{DD38871E-C4A2-4106-8EAA-A4EA157A7118}"/>
              </a:ext>
            </a:extLst>
          </p:cNvPr>
          <p:cNvSpPr/>
          <p:nvPr/>
        </p:nvSpPr>
        <p:spPr>
          <a:xfrm>
            <a:off x="10647485" y="5969977"/>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A0DAE0CF-A033-4209-87DE-36692D57091E}"/>
              </a:ext>
            </a:extLst>
          </p:cNvPr>
          <p:cNvSpPr/>
          <p:nvPr/>
        </p:nvSpPr>
        <p:spPr>
          <a:xfrm>
            <a:off x="4629616" y="996370"/>
            <a:ext cx="6496184" cy="4403119"/>
          </a:xfrm>
          <a:prstGeom prst="rect">
            <a:avLst/>
          </a:prstGeom>
          <a:noFill/>
        </p:spPr>
        <p:txBody>
          <a:bodyPr wrap="square" lIns="108000" tIns="36000" bIns="36000" rtlCol="0">
            <a:spAutoFit/>
          </a:bodyPr>
          <a:lstStyle/>
          <a:p>
            <a:pPr>
              <a:lnSpc>
                <a:spcPct val="130000"/>
              </a:lnSpc>
              <a:spcAft>
                <a:spcPts val="600"/>
              </a:spcAft>
            </a:pPr>
            <a:r>
              <a:rPr lang="zh-CN" altLang="en-US" sz="2800" b="1" dirty="0">
                <a:solidFill>
                  <a:srgbClr val="AF4343"/>
                </a:solidFill>
                <a:latin typeface="微软雅黑" pitchFamily="34" charset="-122"/>
                <a:ea typeface="微软雅黑" pitchFamily="34" charset="-122"/>
              </a:rPr>
              <a:t>算法研究</a:t>
            </a:r>
            <a:endParaRPr lang="en-US" altLang="zh-CN" sz="2800" b="1" dirty="0">
              <a:solidFill>
                <a:srgbClr val="AF4343"/>
              </a:solidFill>
              <a:latin typeface="微软雅黑" pitchFamily="34" charset="-122"/>
              <a:ea typeface="微软雅黑" pitchFamily="34" charset="-122"/>
            </a:endParaRPr>
          </a:p>
          <a:p>
            <a:pPr>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三参量控制器设计</a:t>
            </a:r>
          </a:p>
          <a:p>
            <a:r>
              <a:rPr lang="zh-CN" altLang="en-US" sz="1600" dirty="0">
                <a:latin typeface="幼圆" panose="02010509060101010101" pitchFamily="49" charset="-122"/>
                <a:ea typeface="幼圆" panose="02010509060101010101" pitchFamily="49" charset="-122"/>
              </a:rPr>
              <a:t>在位移控制的基础上引入速度和加速度控制，探索设计三参量前馈控制器和三参量反馈控制器，不同频段采用不同的参量进行控制</a:t>
            </a:r>
          </a:p>
          <a:p>
            <a:endParaRPr lang="en-US" altLang="zh-CN" sz="1600" dirty="0">
              <a:latin typeface="微软雅黑" panose="020B0503020204020204" pitchFamily="34" charset="-122"/>
              <a:ea typeface="微软雅黑" panose="020B0503020204020204" pitchFamily="34" charset="-122"/>
            </a:endParaRPr>
          </a:p>
          <a:p>
            <a:pPr>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迭代学习控制算法</a:t>
            </a:r>
            <a:endParaRPr lang="zh-CN" altLang="en-US" sz="1600" dirty="0">
              <a:latin typeface="Times New Roman" panose="02020603050405020304" pitchFamily="18" charset="0"/>
              <a:ea typeface="微软雅黑" panose="020B0503020204020204" pitchFamily="34" charset="-122"/>
            </a:endParaRPr>
          </a:p>
          <a:p>
            <a:r>
              <a:rPr lang="zh-CN" altLang="en-US" sz="1600" dirty="0">
                <a:latin typeface="幼圆" panose="02010509060101010101" pitchFamily="49" charset="-122"/>
                <a:ea typeface="幼圆" panose="02010509060101010101" pitchFamily="49" charset="-122"/>
              </a:rPr>
              <a:t>设计迭代学习控制算法，用于修正振动台的输入信号，分析迭代学习算法对波形浮现精度的影响并对算法进行优化</a:t>
            </a:r>
            <a:r>
              <a:rPr lang="zh-CN" altLang="en-US" sz="1600" baseline="30000" dirty="0">
                <a:latin typeface="幼圆" panose="02010509060101010101" pitchFamily="49" charset="-122"/>
                <a:ea typeface="幼圆" panose="02010509060101010101" pitchFamily="49" charset="-122"/>
              </a:rPr>
              <a:t> </a:t>
            </a:r>
            <a:endParaRPr lang="zh-CN" altLang="en-US" sz="1600" dirty="0">
              <a:latin typeface="幼圆" panose="02010509060101010101" pitchFamily="49" charset="-122"/>
              <a:ea typeface="幼圆" panose="02010509060101010101" pitchFamily="49" charset="-122"/>
            </a:endParaRPr>
          </a:p>
          <a:p>
            <a:endParaRPr lang="en-US" altLang="zh-CN" sz="1600" dirty="0">
              <a:latin typeface="宋体" panose="02010600030101010101" pitchFamily="2" charset="-122"/>
            </a:endParaRPr>
          </a:p>
          <a:p>
            <a:pPr>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自适应逆控制器设计</a:t>
            </a:r>
            <a:endParaRPr lang="zh-CN" altLang="en-US" sz="1600" dirty="0">
              <a:latin typeface="Times New Roman" panose="02020603050405020304" pitchFamily="18" charset="0"/>
              <a:ea typeface="微软雅黑" panose="020B0503020204020204" pitchFamily="34" charset="-122"/>
            </a:endParaRPr>
          </a:p>
          <a:p>
            <a:r>
              <a:rPr lang="zh-CN" altLang="en-US" sz="1600" dirty="0">
                <a:latin typeface="幼圆" panose="02010509060101010101" pitchFamily="49" charset="-122"/>
                <a:ea typeface="幼圆" panose="02010509060101010101" pitchFamily="49" charset="-122"/>
              </a:rPr>
              <a:t>研究将自适应逆控制应用于振动台控制系统中，分析不同的自适应控制律对波形浮现的控制精度的影响，设计最优化自适应逆控制器</a:t>
            </a:r>
            <a:endParaRPr lang="en-US" altLang="zh-CN" sz="1600" dirty="0">
              <a:latin typeface="幼圆" panose="02010509060101010101" pitchFamily="49" charset="-122"/>
              <a:ea typeface="幼圆" panose="02010509060101010101" pitchFamily="49" charset="-122"/>
            </a:endParaRPr>
          </a:p>
          <a:p>
            <a:endParaRPr lang="en-US" altLang="zh-CN" sz="1600" dirty="0">
              <a:latin typeface="幼圆" panose="02010509060101010101" pitchFamily="49" charset="-122"/>
              <a:ea typeface="幼圆" panose="02010509060101010101" pitchFamily="49" charset="-122"/>
            </a:endParaRPr>
          </a:p>
          <a:p>
            <a:endParaRPr lang="en-US" altLang="zh-CN" sz="1600" dirty="0">
              <a:latin typeface="幼圆" panose="02010509060101010101" pitchFamily="49" charset="-122"/>
              <a:ea typeface="幼圆" panose="02010509060101010101" pitchFamily="49" charset="-122"/>
            </a:endParaRPr>
          </a:p>
          <a:p>
            <a:r>
              <a:rPr lang="zh-CN" altLang="en-US" sz="1600" dirty="0">
                <a:latin typeface="幼圆" panose="02010509060101010101" pitchFamily="49" charset="-122"/>
                <a:ea typeface="幼圆" panose="02010509060101010101" pitchFamily="49" charset="-122"/>
              </a:rPr>
              <a:t>振动台控制过程，存在很大的非线性因素，滞后很大，仅采用伺服控制虽然可以控制振动台运动</a:t>
            </a:r>
            <a:r>
              <a:rPr lang="en-US" altLang="zh-CN" sz="1600" dirty="0">
                <a:latin typeface="幼圆" panose="02010509060101010101" pitchFamily="49" charset="-122"/>
                <a:ea typeface="幼圆" panose="02010509060101010101" pitchFamily="49" charset="-122"/>
              </a:rPr>
              <a:t>,</a:t>
            </a:r>
            <a:r>
              <a:rPr lang="zh-CN" altLang="en-US" sz="1600" dirty="0">
                <a:latin typeface="幼圆" panose="02010509060101010101" pitchFamily="49" charset="-122"/>
                <a:ea typeface="幼圆" panose="02010509060101010101" pitchFamily="49" charset="-122"/>
              </a:rPr>
              <a:t>但是精度较差，而且系统带宽很低。</a:t>
            </a:r>
          </a:p>
        </p:txBody>
      </p:sp>
      <p:pic>
        <p:nvPicPr>
          <p:cNvPr id="6" name="图片 5">
            <a:extLst>
              <a:ext uri="{FF2B5EF4-FFF2-40B4-BE49-F238E27FC236}">
                <a16:creationId xmlns:a16="http://schemas.microsoft.com/office/drawing/2014/main" id="{D991F1D1-8CAB-4E8F-BE3E-827E600F5E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7866" y="1241691"/>
            <a:ext cx="8188144" cy="2934598"/>
          </a:xfrm>
          <a:prstGeom prst="rect">
            <a:avLst/>
          </a:prstGeom>
        </p:spPr>
      </p:pic>
      <p:pic>
        <p:nvPicPr>
          <p:cNvPr id="8" name="图片 7">
            <a:extLst>
              <a:ext uri="{FF2B5EF4-FFF2-40B4-BE49-F238E27FC236}">
                <a16:creationId xmlns:a16="http://schemas.microsoft.com/office/drawing/2014/main" id="{28310F0E-C899-4B89-924E-D66E5E6D17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99395" y="1845064"/>
            <a:ext cx="6377801" cy="3672999"/>
          </a:xfrm>
          <a:prstGeom prst="rect">
            <a:avLst/>
          </a:prstGeom>
        </p:spPr>
      </p:pic>
      <p:pic>
        <p:nvPicPr>
          <p:cNvPr id="10" name="图片 9">
            <a:extLst>
              <a:ext uri="{FF2B5EF4-FFF2-40B4-BE49-F238E27FC236}">
                <a16:creationId xmlns:a16="http://schemas.microsoft.com/office/drawing/2014/main" id="{7D23CF79-41BB-4EB5-8EAE-842E2B5B8E1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10579" y="2601421"/>
            <a:ext cx="3934258" cy="2497332"/>
          </a:xfrm>
          <a:prstGeom prst="rect">
            <a:avLst/>
          </a:prstGeom>
        </p:spPr>
      </p:pic>
    </p:spTree>
    <p:extLst>
      <p:ext uri="{BB962C8B-B14F-4D97-AF65-F5344CB8AC3E}">
        <p14:creationId xmlns:p14="http://schemas.microsoft.com/office/powerpoint/2010/main" val="1934771838"/>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500" fill="hold"/>
                                        <p:tgtEl>
                                          <p:spTgt spid="134"/>
                                        </p:tgtEl>
                                        <p:attrNameLst>
                                          <p:attrName>ppt_x</p:attrName>
                                        </p:attrNameLst>
                                      </p:cBhvr>
                                      <p:tavLst>
                                        <p:tav tm="0">
                                          <p:val>
                                            <p:strVal val="#ppt_x"/>
                                          </p:val>
                                        </p:tav>
                                        <p:tav tm="100000">
                                          <p:val>
                                            <p:strVal val="#ppt_x"/>
                                          </p:val>
                                        </p:tav>
                                      </p:tavLst>
                                    </p:anim>
                                    <p:anim calcmode="lin" valueType="num">
                                      <p:cBhvr additive="base">
                                        <p:cTn id="32" dur="50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 calcmode="lin" valueType="num">
                                      <p:cBhvr additive="base">
                                        <p:cTn id="35" dur="500" fill="hold"/>
                                        <p:tgtEl>
                                          <p:spTgt spid="35"/>
                                        </p:tgtEl>
                                        <p:attrNameLst>
                                          <p:attrName>ppt_x</p:attrName>
                                        </p:attrNameLst>
                                      </p:cBhvr>
                                      <p:tavLst>
                                        <p:tav tm="0">
                                          <p:val>
                                            <p:strVal val="#ppt_x"/>
                                          </p:val>
                                        </p:tav>
                                        <p:tav tm="100000">
                                          <p:val>
                                            <p:strVal val="#ppt_x"/>
                                          </p:val>
                                        </p:tav>
                                      </p:tavLst>
                                    </p:anim>
                                    <p:anim calcmode="lin" valueType="num">
                                      <p:cBhvr additive="base">
                                        <p:cTn id="36" dur="500" fill="hold"/>
                                        <p:tgtEl>
                                          <p:spTgt spid="3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cBhvr additive="base">
                                        <p:cTn id="39" dur="500" fill="hold"/>
                                        <p:tgtEl>
                                          <p:spTgt spid="36"/>
                                        </p:tgtEl>
                                        <p:attrNameLst>
                                          <p:attrName>ppt_x</p:attrName>
                                        </p:attrNameLst>
                                      </p:cBhvr>
                                      <p:tavLst>
                                        <p:tav tm="0">
                                          <p:val>
                                            <p:strVal val="#ppt_x"/>
                                          </p:val>
                                        </p:tav>
                                        <p:tav tm="100000">
                                          <p:val>
                                            <p:strVal val="#ppt_x"/>
                                          </p:val>
                                        </p:tav>
                                      </p:tavLst>
                                    </p:anim>
                                    <p:anim calcmode="lin" valueType="num">
                                      <p:cBhvr additive="base">
                                        <p:cTn id="40" dur="500" fill="hold"/>
                                        <p:tgtEl>
                                          <p:spTgt spid="3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additive="base">
                                        <p:cTn id="43" dur="500" fill="hold"/>
                                        <p:tgtEl>
                                          <p:spTgt spid="37"/>
                                        </p:tgtEl>
                                        <p:attrNameLst>
                                          <p:attrName>ppt_x</p:attrName>
                                        </p:attrNameLst>
                                      </p:cBhvr>
                                      <p:tavLst>
                                        <p:tav tm="0">
                                          <p:val>
                                            <p:strVal val="#ppt_x"/>
                                          </p:val>
                                        </p:tav>
                                        <p:tav tm="100000">
                                          <p:val>
                                            <p:strVal val="#ppt_x"/>
                                          </p:val>
                                        </p:tav>
                                      </p:tavLst>
                                    </p:anim>
                                    <p:anim calcmode="lin" valueType="num">
                                      <p:cBhvr additive="base">
                                        <p:cTn id="44" dur="500" fill="hold"/>
                                        <p:tgtEl>
                                          <p:spTgt spid="3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500" fill="hold"/>
                                        <p:tgtEl>
                                          <p:spTgt spid="38"/>
                                        </p:tgtEl>
                                        <p:attrNameLst>
                                          <p:attrName>ppt_x</p:attrName>
                                        </p:attrNameLst>
                                      </p:cBhvr>
                                      <p:tavLst>
                                        <p:tav tm="0">
                                          <p:val>
                                            <p:strVal val="#ppt_x"/>
                                          </p:val>
                                        </p:tav>
                                        <p:tav tm="100000">
                                          <p:val>
                                            <p:strVal val="#ppt_x"/>
                                          </p:val>
                                        </p:tav>
                                      </p:tavLst>
                                    </p:anim>
                                    <p:anim calcmode="lin" valueType="num">
                                      <p:cBhvr additive="base">
                                        <p:cTn id="48" dur="500" fill="hold"/>
                                        <p:tgtEl>
                                          <p:spTgt spid="3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 calcmode="lin" valueType="num">
                                      <p:cBhvr additive="base">
                                        <p:cTn id="51" dur="500" fill="hold"/>
                                        <p:tgtEl>
                                          <p:spTgt spid="39"/>
                                        </p:tgtEl>
                                        <p:attrNameLst>
                                          <p:attrName>ppt_x</p:attrName>
                                        </p:attrNameLst>
                                      </p:cBhvr>
                                      <p:tavLst>
                                        <p:tav tm="0">
                                          <p:val>
                                            <p:strVal val="#ppt_x"/>
                                          </p:val>
                                        </p:tav>
                                        <p:tav tm="100000">
                                          <p:val>
                                            <p:strVal val="#ppt_x"/>
                                          </p:val>
                                        </p:tav>
                                      </p:tavLst>
                                    </p:anim>
                                    <p:anim calcmode="lin" valueType="num">
                                      <p:cBhvr additive="base">
                                        <p:cTn id="52" dur="500" fill="hold"/>
                                        <p:tgtEl>
                                          <p:spTgt spid="3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anim calcmode="lin" valueType="num">
                                      <p:cBhvr additive="base">
                                        <p:cTn id="55" dur="500" fill="hold"/>
                                        <p:tgtEl>
                                          <p:spTgt spid="47"/>
                                        </p:tgtEl>
                                        <p:attrNameLst>
                                          <p:attrName>ppt_x</p:attrName>
                                        </p:attrNameLst>
                                      </p:cBhvr>
                                      <p:tavLst>
                                        <p:tav tm="0">
                                          <p:val>
                                            <p:strVal val="#ppt_x"/>
                                          </p:val>
                                        </p:tav>
                                        <p:tav tm="100000">
                                          <p:val>
                                            <p:strVal val="#ppt_x"/>
                                          </p:val>
                                        </p:tav>
                                      </p:tavLst>
                                    </p:anim>
                                    <p:anim calcmode="lin" valueType="num">
                                      <p:cBhvr additive="base">
                                        <p:cTn id="56" dur="500" fill="hold"/>
                                        <p:tgtEl>
                                          <p:spTgt spid="4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anim calcmode="lin" valueType="num">
                                      <p:cBhvr additive="base">
                                        <p:cTn id="59" dur="500" fill="hold"/>
                                        <p:tgtEl>
                                          <p:spTgt spid="5"/>
                                        </p:tgtEl>
                                        <p:attrNameLst>
                                          <p:attrName>ppt_x</p:attrName>
                                        </p:attrNameLst>
                                      </p:cBhvr>
                                      <p:tavLst>
                                        <p:tav tm="0">
                                          <p:val>
                                            <p:strVal val="#ppt_x"/>
                                          </p:val>
                                        </p:tav>
                                        <p:tav tm="100000">
                                          <p:val>
                                            <p:strVal val="#ppt_x"/>
                                          </p:val>
                                        </p:tav>
                                      </p:tavLst>
                                    </p:anim>
                                    <p:anim calcmode="lin" valueType="num">
                                      <p:cBhvr additive="base">
                                        <p:cTn id="6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grpId="0" nodeType="clickEffect">
                                  <p:stCondLst>
                                    <p:cond delay="0"/>
                                  </p:stCondLst>
                                  <p:childTnLst>
                                    <p:set>
                                      <p:cBhvr>
                                        <p:cTn id="64" dur="1" fill="hold">
                                          <p:stCondLst>
                                            <p:cond delay="0"/>
                                          </p:stCondLst>
                                        </p:cTn>
                                        <p:tgtEl>
                                          <p:spTgt spid="40"/>
                                        </p:tgtEl>
                                        <p:attrNameLst>
                                          <p:attrName>style.visibility</p:attrName>
                                        </p:attrNameLst>
                                      </p:cBhvr>
                                      <p:to>
                                        <p:strVal val="visible"/>
                                      </p:to>
                                    </p:set>
                                    <p:anim calcmode="lin" valueType="num">
                                      <p:cBhvr additive="base">
                                        <p:cTn id="65" dur="500" fill="hold"/>
                                        <p:tgtEl>
                                          <p:spTgt spid="40"/>
                                        </p:tgtEl>
                                        <p:attrNameLst>
                                          <p:attrName>ppt_x</p:attrName>
                                        </p:attrNameLst>
                                      </p:cBhvr>
                                      <p:tavLst>
                                        <p:tav tm="0">
                                          <p:val>
                                            <p:strVal val="0-#ppt_w/2"/>
                                          </p:val>
                                        </p:tav>
                                        <p:tav tm="100000">
                                          <p:val>
                                            <p:strVal val="#ppt_x"/>
                                          </p:val>
                                        </p:tav>
                                      </p:tavLst>
                                    </p:anim>
                                    <p:anim calcmode="lin" valueType="num">
                                      <p:cBhvr additive="base">
                                        <p:cTn id="66"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fade">
                                      <p:cBhvr>
                                        <p:cTn id="71" dur="1000"/>
                                        <p:tgtEl>
                                          <p:spTgt spid="6"/>
                                        </p:tgtEl>
                                      </p:cBhvr>
                                    </p:animEffect>
                                    <p:anim calcmode="lin" valueType="num">
                                      <p:cBhvr>
                                        <p:cTn id="72" dur="1000" fill="hold"/>
                                        <p:tgtEl>
                                          <p:spTgt spid="6"/>
                                        </p:tgtEl>
                                        <p:attrNameLst>
                                          <p:attrName>ppt_x</p:attrName>
                                        </p:attrNameLst>
                                      </p:cBhvr>
                                      <p:tavLst>
                                        <p:tav tm="0">
                                          <p:val>
                                            <p:strVal val="#ppt_x"/>
                                          </p:val>
                                        </p:tav>
                                        <p:tav tm="100000">
                                          <p:val>
                                            <p:strVal val="#ppt_x"/>
                                          </p:val>
                                        </p:tav>
                                      </p:tavLst>
                                    </p:anim>
                                    <p:anim calcmode="lin" valueType="num">
                                      <p:cBhvr>
                                        <p:cTn id="7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nodeType="clickEffect">
                                  <p:stCondLst>
                                    <p:cond delay="0"/>
                                  </p:stCondLst>
                                  <p:childTnLst>
                                    <p:animEffect transition="out" filter="fade">
                                      <p:cBhvr>
                                        <p:cTn id="77" dur="500"/>
                                        <p:tgtEl>
                                          <p:spTgt spid="6"/>
                                        </p:tgtEl>
                                      </p:cBhvr>
                                    </p:animEffect>
                                    <p:set>
                                      <p:cBhvr>
                                        <p:cTn id="78" dur="1" fill="hold">
                                          <p:stCondLst>
                                            <p:cond delay="499"/>
                                          </p:stCondLst>
                                        </p:cTn>
                                        <p:tgtEl>
                                          <p:spTgt spid="6"/>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8"/>
                                        </p:tgtEl>
                                        <p:attrNameLst>
                                          <p:attrName>style.visibility</p:attrName>
                                        </p:attrNameLst>
                                      </p:cBhvr>
                                      <p:to>
                                        <p:strVal val="visible"/>
                                      </p:to>
                                    </p:set>
                                    <p:animEffect transition="in" filter="fade">
                                      <p:cBhvr>
                                        <p:cTn id="83" dur="500"/>
                                        <p:tgtEl>
                                          <p:spTgt spid="8"/>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nodeType="clickEffect">
                                  <p:stCondLst>
                                    <p:cond delay="0"/>
                                  </p:stCondLst>
                                  <p:childTnLst>
                                    <p:animEffect transition="out" filter="fade">
                                      <p:cBhvr>
                                        <p:cTn id="87" dur="500"/>
                                        <p:tgtEl>
                                          <p:spTgt spid="8"/>
                                        </p:tgtEl>
                                      </p:cBhvr>
                                    </p:animEffect>
                                    <p:set>
                                      <p:cBhvr>
                                        <p:cTn id="88" dur="1" fill="hold">
                                          <p:stCondLst>
                                            <p:cond delay="499"/>
                                          </p:stCondLst>
                                        </p:cTn>
                                        <p:tgtEl>
                                          <p:spTgt spid="8"/>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10"/>
                                        </p:tgtEl>
                                        <p:attrNameLst>
                                          <p:attrName>style.visibility</p:attrName>
                                        </p:attrNameLst>
                                      </p:cBhvr>
                                      <p:to>
                                        <p:strVal val="visible"/>
                                      </p:to>
                                    </p:set>
                                    <p:animEffect transition="in" filter="fade">
                                      <p:cBhvr>
                                        <p:cTn id="93" dur="500"/>
                                        <p:tgtEl>
                                          <p:spTgt spid="10"/>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nodeType="clickEffect">
                                  <p:stCondLst>
                                    <p:cond delay="0"/>
                                  </p:stCondLst>
                                  <p:childTnLst>
                                    <p:animEffect transition="out" filter="fade">
                                      <p:cBhvr>
                                        <p:cTn id="97" dur="500"/>
                                        <p:tgtEl>
                                          <p:spTgt spid="10"/>
                                        </p:tgtEl>
                                      </p:cBhvr>
                                    </p:animEffect>
                                    <p:set>
                                      <p:cBhvr>
                                        <p:cTn id="98"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35" grpId="0" animBg="1"/>
      <p:bldP spid="36" grpId="0" animBg="1"/>
      <p:bldP spid="37" grpId="0"/>
      <p:bldP spid="38" grpId="0"/>
      <p:bldP spid="39" grpId="0"/>
      <p:bldP spid="47" grpId="0"/>
      <p:bldP spid="5" grpId="0" animBg="1"/>
      <p:bldP spid="4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3967314" y="5764672"/>
            <a:ext cx="2310064" cy="1303765"/>
            <a:chOff x="17570424" y="5679930"/>
            <a:chExt cx="5038267" cy="2843521"/>
          </a:xfrm>
          <a:effectLst>
            <a:reflection endPos="65000" dist="50800" dir="5400000" sy="-100000" algn="bl" rotWithShape="0"/>
          </a:effectLst>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680073" y="8119002"/>
              <a:ext cx="2289784"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设计方案介绍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437006"/>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Design Plan Introduce</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133" name="矩形 13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4840130" y="961767"/>
            <a:ext cx="6496184" cy="996033"/>
          </a:xfrm>
          <a:prstGeom prst="rect">
            <a:avLst/>
          </a:prstGeom>
          <a:noFill/>
        </p:spPr>
        <p:txBody>
          <a:bodyPr wrap="square" lIns="108000" tIns="36000" bIns="36000" rtlCol="0">
            <a:spAutoFit/>
          </a:bodyPr>
          <a:lstStyle/>
          <a:p>
            <a:pPr>
              <a:lnSpc>
                <a:spcPct val="130000"/>
              </a:lnSpc>
              <a:spcAft>
                <a:spcPts val="600"/>
              </a:spcAft>
            </a:pPr>
            <a:r>
              <a:rPr lang="zh-CN" altLang="en-US" sz="2800" b="1" dirty="0">
                <a:solidFill>
                  <a:srgbClr val="AF4343"/>
                </a:solidFill>
                <a:latin typeface="微软雅黑" pitchFamily="34" charset="-122"/>
                <a:ea typeface="微软雅黑" pitchFamily="34" charset="-122"/>
              </a:rPr>
              <a:t>硬件电路</a:t>
            </a:r>
          </a:p>
          <a:p>
            <a:pPr>
              <a:lnSpc>
                <a:spcPct val="130000"/>
              </a:lnSpc>
              <a:spcAft>
                <a:spcPts val="600"/>
              </a:spcAft>
            </a:pPr>
            <a:r>
              <a:rPr lang="zh-CN" altLang="en-US" sz="1600" dirty="0">
                <a:solidFill>
                  <a:schemeClr val="tx1">
                    <a:lumMod val="75000"/>
                    <a:lumOff val="25000"/>
                  </a:schemeClr>
                </a:solidFill>
                <a:latin typeface="微软雅黑" pitchFamily="34" charset="-122"/>
                <a:ea typeface="微软雅黑" pitchFamily="34" charset="-122"/>
              </a:rPr>
              <a:t>全数字控制器的硬件电路如下</a:t>
            </a:r>
            <a:r>
              <a:rPr lang="en-US" altLang="zh-CN" sz="1600" dirty="0">
                <a:solidFill>
                  <a:schemeClr val="tx1">
                    <a:lumMod val="75000"/>
                    <a:lumOff val="25000"/>
                  </a:schemeClr>
                </a:solidFill>
                <a:latin typeface="微软雅黑" pitchFamily="34" charset="-122"/>
                <a:ea typeface="微软雅黑" pitchFamily="34" charset="-122"/>
              </a:rPr>
              <a:t>:</a:t>
            </a:r>
            <a:endParaRPr lang="en-US" altLang="zh-CN" sz="1600" dirty="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35" name="圆角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D2F0ECA-1BD1-4768-B72C-AC8C38567C44}"/>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18399BC-5894-4749-A2BE-31E3E4E9EDBF}"/>
              </a:ext>
            </a:extLst>
          </p:cNvPr>
          <p:cNvSpPr/>
          <p:nvPr/>
        </p:nvSpPr>
        <p:spPr>
          <a:xfrm>
            <a:off x="819189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0A72AA6-467F-4BE7-B949-4275F460975B}"/>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3F0A8CA-0FBB-48EA-8A21-FEAEB6733743}"/>
              </a:ext>
            </a:extLst>
          </p:cNvPr>
          <p:cNvSpPr txBox="1"/>
          <p:nvPr/>
        </p:nvSpPr>
        <p:spPr>
          <a:xfrm>
            <a:off x="8205538" y="446992"/>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9" name="文本框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E682744-34EB-4D06-A4A0-70CFE5109CE9}"/>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工作演示</a:t>
            </a:r>
          </a:p>
        </p:txBody>
      </p:sp>
      <p:sp>
        <p:nvSpPr>
          <p:cNvPr id="47" name="文本框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FDD72F3B-1E50-4E36-BF1A-1E8705E33CF1}"/>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5" name="动作按钮: 上一张 4">
            <a:hlinkClick r:id="rId3" action="ppaction://hlinksldjump" highlightClick="1">
              <a:snd r:embed="rId4" name="breeze.wav"/>
            </a:hlinkClick>
            <a:extLst>
              <a:ext uri="{FF2B5EF4-FFF2-40B4-BE49-F238E27FC236}">
                <a16:creationId xmlns:a16="http://schemas.microsoft.com/office/drawing/2014/main" id="{DD38871E-C4A2-4106-8EAA-A4EA157A7118}"/>
              </a:ext>
            </a:extLst>
          </p:cNvPr>
          <p:cNvSpPr/>
          <p:nvPr/>
        </p:nvSpPr>
        <p:spPr>
          <a:xfrm>
            <a:off x="10647485" y="5969977"/>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descr="QQ截图20180409103235">
            <a:extLst>
              <a:ext uri="{FF2B5EF4-FFF2-40B4-BE49-F238E27FC236}">
                <a16:creationId xmlns:a16="http://schemas.microsoft.com/office/drawing/2014/main" id="{46D9CA42-B9C8-4AE6-B27C-46AD1B81B9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0130" y="2023675"/>
            <a:ext cx="5753100" cy="159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11362D23-F748-4520-8BA1-97BA920F7A44}"/>
              </a:ext>
            </a:extLst>
          </p:cNvPr>
          <p:cNvSpPr txBox="1"/>
          <p:nvPr/>
        </p:nvSpPr>
        <p:spPr>
          <a:xfrm>
            <a:off x="4917233" y="3523455"/>
            <a:ext cx="5675997" cy="2893100"/>
          </a:xfrm>
          <a:prstGeom prst="rect">
            <a:avLst/>
          </a:prstGeom>
          <a:noFill/>
        </p:spPr>
        <p:txBody>
          <a:bodyPr wrap="square" rtlCol="0">
            <a:spAutoFit/>
          </a:bodyPr>
          <a:lstStyle/>
          <a:p>
            <a:pPr marL="285750" lvl="0" indent="-285750">
              <a:buFont typeface="Wingdings" panose="05000000000000000000" pitchFamily="2" charset="2"/>
              <a:buChar char="l"/>
            </a:pPr>
            <a:r>
              <a:rPr lang="en-US" altLang="zh-CN" dirty="0"/>
              <a:t>FPGA</a:t>
            </a:r>
            <a:endParaRPr lang="zh-CN" altLang="zh-CN" dirty="0"/>
          </a:p>
          <a:p>
            <a:pPr algn="just"/>
            <a:r>
              <a:rPr lang="zh-CN" altLang="zh-CN" sz="1600" dirty="0">
                <a:latin typeface="Times New Roman" panose="02020603050405020304" pitchFamily="18" charset="0"/>
                <a:ea typeface="幼圆" panose="02010509060101010101" pitchFamily="49" charset="-122"/>
              </a:rPr>
              <a:t>采用高性能</a:t>
            </a:r>
            <a:r>
              <a:rPr lang="en-US" altLang="zh-CN" sz="1600" dirty="0">
                <a:latin typeface="Times New Roman" panose="02020603050405020304" pitchFamily="18" charset="0"/>
                <a:ea typeface="幼圆" panose="02010509060101010101" pitchFamily="49" charset="-122"/>
              </a:rPr>
              <a:t>FPGA</a:t>
            </a:r>
            <a:r>
              <a:rPr lang="zh-CN" altLang="zh-CN" sz="1600" dirty="0">
                <a:latin typeface="Times New Roman" panose="02020603050405020304" pitchFamily="18" charset="0"/>
                <a:ea typeface="幼圆" panose="02010509060101010101" pitchFamily="49" charset="-122"/>
              </a:rPr>
              <a:t>作为整个系统的控制器，</a:t>
            </a:r>
            <a:r>
              <a:rPr lang="en-US" altLang="zh-CN" sz="1600" dirty="0">
                <a:latin typeface="Times New Roman" panose="02020603050405020304" pitchFamily="18" charset="0"/>
                <a:ea typeface="幼圆" panose="02010509060101010101" pitchFamily="49" charset="-122"/>
              </a:rPr>
              <a:t>FPGA</a:t>
            </a:r>
            <a:r>
              <a:rPr lang="zh-CN" altLang="zh-CN" sz="1600" dirty="0">
                <a:latin typeface="Times New Roman" panose="02020603050405020304" pitchFamily="18" charset="0"/>
                <a:ea typeface="幼圆" panose="02010509060101010101" pitchFamily="49" charset="-122"/>
              </a:rPr>
              <a:t>作为可编程逻辑控制芯片，可以实现系统的</a:t>
            </a:r>
            <a:r>
              <a:rPr lang="en-US" altLang="zh-CN" sz="1600" dirty="0">
                <a:latin typeface="Times New Roman" panose="02020603050405020304" pitchFamily="18" charset="0"/>
                <a:ea typeface="幼圆" panose="02010509060101010101" pitchFamily="49" charset="-122"/>
              </a:rPr>
              <a:t>AD/DA</a:t>
            </a:r>
            <a:r>
              <a:rPr lang="zh-CN" altLang="zh-CN" sz="1600" dirty="0">
                <a:latin typeface="Times New Roman" panose="02020603050405020304" pitchFamily="18" charset="0"/>
                <a:ea typeface="幼圆" panose="02010509060101010101" pitchFamily="49" charset="-122"/>
              </a:rPr>
              <a:t>和</a:t>
            </a:r>
            <a:r>
              <a:rPr lang="en-US" altLang="zh-CN" sz="1600" dirty="0">
                <a:latin typeface="Times New Roman" panose="02020603050405020304" pitchFamily="18" charset="0"/>
                <a:ea typeface="幼圆" panose="02010509060101010101" pitchFamily="49" charset="-122"/>
              </a:rPr>
              <a:t>USB</a:t>
            </a:r>
            <a:r>
              <a:rPr lang="zh-CN" altLang="zh-CN" sz="1600" dirty="0">
                <a:latin typeface="Times New Roman" panose="02020603050405020304" pitchFamily="18" charset="0"/>
                <a:ea typeface="幼圆" panose="02010509060101010101" pitchFamily="49" charset="-122"/>
              </a:rPr>
              <a:t>转换接口的需要，同时可以告诉进行大量并行计算，为数据处理和信号传输提供硬件支持</a:t>
            </a:r>
            <a:endParaRPr lang="en-US" altLang="zh-CN" sz="1600" dirty="0">
              <a:latin typeface="Times New Roman" panose="02020603050405020304" pitchFamily="18" charset="0"/>
              <a:ea typeface="幼圆" panose="02010509060101010101" pitchFamily="49" charset="-122"/>
            </a:endParaRPr>
          </a:p>
          <a:p>
            <a:pPr marL="285750" indent="-285750">
              <a:buFont typeface="Wingdings" panose="05000000000000000000" pitchFamily="2" charset="2"/>
              <a:buChar char="l"/>
            </a:pPr>
            <a:r>
              <a:rPr lang="zh-CN" altLang="zh-CN" b="1" dirty="0"/>
              <a:t>信号的输入与输出采集卡</a:t>
            </a:r>
          </a:p>
          <a:p>
            <a:pPr algn="just"/>
            <a:r>
              <a:rPr lang="zh-CN" altLang="en-US" sz="1600" dirty="0">
                <a:latin typeface="Times New Roman" panose="02020603050405020304" pitchFamily="18" charset="0"/>
                <a:ea typeface="幼圆" panose="02010509060101010101" pitchFamily="49" charset="-122"/>
              </a:rPr>
              <a:t>信号的输入输出采集卡采用研华的</a:t>
            </a:r>
            <a:r>
              <a:rPr lang="en-US" altLang="zh-CN" sz="1600" dirty="0">
                <a:latin typeface="Times New Roman" panose="02020603050405020304" pitchFamily="18" charset="0"/>
                <a:ea typeface="幼圆" panose="02010509060101010101" pitchFamily="49" charset="-122"/>
              </a:rPr>
              <a:t>PCI-1767</a:t>
            </a:r>
            <a:r>
              <a:rPr lang="zh-CN" altLang="en-US" sz="1600" dirty="0">
                <a:latin typeface="Times New Roman" panose="02020603050405020304" pitchFamily="18" charset="0"/>
                <a:ea typeface="幼圆" panose="02010509060101010101" pitchFamily="49" charset="-122"/>
              </a:rPr>
              <a:t>，它带有一个</a:t>
            </a:r>
            <a:r>
              <a:rPr lang="en-US" altLang="zh-CN" sz="1600" dirty="0">
                <a:latin typeface="Times New Roman" panose="02020603050405020304" pitchFamily="18" charset="0"/>
                <a:ea typeface="幼圆" panose="02010509060101010101" pitchFamily="49" charset="-122"/>
              </a:rPr>
              <a:t>250KS/s16</a:t>
            </a:r>
            <a:r>
              <a:rPr lang="zh-CN" altLang="en-US" sz="1600" dirty="0">
                <a:latin typeface="Times New Roman" panose="02020603050405020304" pitchFamily="18" charset="0"/>
                <a:ea typeface="幼圆" panose="02010509060101010101" pitchFamily="49" charset="-122"/>
              </a:rPr>
              <a:t>位</a:t>
            </a:r>
            <a:r>
              <a:rPr lang="en-US" altLang="zh-CN" sz="1600" dirty="0">
                <a:latin typeface="Times New Roman" panose="02020603050405020304" pitchFamily="18" charset="0"/>
                <a:ea typeface="幼圆" panose="02010509060101010101" pitchFamily="49" charset="-122"/>
              </a:rPr>
              <a:t>A/D</a:t>
            </a:r>
            <a:r>
              <a:rPr lang="zh-CN" altLang="en-US" sz="1600" dirty="0">
                <a:latin typeface="Times New Roman" panose="02020603050405020304" pitchFamily="18" charset="0"/>
                <a:ea typeface="幼圆" panose="02010509060101010101" pitchFamily="49" charset="-122"/>
              </a:rPr>
              <a:t>转换器</a:t>
            </a:r>
            <a:r>
              <a:rPr lang="en-US" altLang="zh-CN" sz="1600" dirty="0">
                <a:latin typeface="Times New Roman" panose="02020603050405020304" pitchFamily="18" charset="0"/>
                <a:ea typeface="幼圆" panose="02010509060101010101" pitchFamily="49" charset="-122"/>
              </a:rPr>
              <a:t>.</a:t>
            </a:r>
            <a:r>
              <a:rPr lang="zh-CN" altLang="en-US" sz="1600" dirty="0">
                <a:latin typeface="Times New Roman" panose="02020603050405020304" pitchFamily="18" charset="0"/>
                <a:ea typeface="幼圆" panose="02010509060101010101" pitchFamily="49" charset="-122"/>
              </a:rPr>
              <a:t>以及多个</a:t>
            </a:r>
            <a:r>
              <a:rPr lang="en-US" altLang="zh-CN" sz="1600" dirty="0">
                <a:latin typeface="Times New Roman" panose="02020603050405020304" pitchFamily="18" charset="0"/>
                <a:ea typeface="幼圆" panose="02010509060101010101" pitchFamily="49" charset="-122"/>
              </a:rPr>
              <a:t>A/D,D/A</a:t>
            </a:r>
            <a:r>
              <a:rPr lang="zh-CN" altLang="en-US" sz="1600" dirty="0">
                <a:latin typeface="Times New Roman" panose="02020603050405020304" pitchFamily="18" charset="0"/>
                <a:ea typeface="幼圆" panose="02010509060101010101" pitchFamily="49" charset="-122"/>
              </a:rPr>
              <a:t>转换器</a:t>
            </a:r>
            <a:r>
              <a:rPr lang="en-US" altLang="zh-CN" sz="1600" dirty="0">
                <a:latin typeface="Times New Roman" panose="02020603050405020304" pitchFamily="18" charset="0"/>
                <a:ea typeface="幼圆" panose="02010509060101010101" pitchFamily="49" charset="-122"/>
              </a:rPr>
              <a:t>.</a:t>
            </a:r>
            <a:r>
              <a:rPr lang="zh-CN" altLang="en-US" sz="1600" dirty="0">
                <a:latin typeface="Times New Roman" panose="02020603050405020304" pitchFamily="18" charset="0"/>
                <a:ea typeface="幼圆" panose="02010509060101010101" pitchFamily="49" charset="-122"/>
              </a:rPr>
              <a:t>此外</a:t>
            </a:r>
            <a:r>
              <a:rPr lang="en-US" altLang="zh-CN" sz="1600" dirty="0">
                <a:latin typeface="Times New Roman" panose="02020603050405020304" pitchFamily="18" charset="0"/>
                <a:ea typeface="幼圆" panose="02010509060101010101" pitchFamily="49" charset="-122"/>
              </a:rPr>
              <a:t>PCI-1716</a:t>
            </a:r>
            <a:r>
              <a:rPr lang="zh-CN" altLang="en-US" sz="1600" dirty="0">
                <a:latin typeface="Times New Roman" panose="02020603050405020304" pitchFamily="18" charset="0"/>
                <a:ea typeface="幼圆" panose="02010509060101010101" pitchFamily="49" charset="-122"/>
              </a:rPr>
              <a:t>可以接入多个传感器，</a:t>
            </a:r>
            <a:r>
              <a:rPr lang="en-US" altLang="zh-CN" sz="1600" dirty="0">
                <a:latin typeface="Times New Roman" panose="02020603050405020304" pitchFamily="18" charset="0"/>
                <a:ea typeface="幼圆" panose="02010509060101010101" pitchFamily="49" charset="-122"/>
              </a:rPr>
              <a:t>PCI-1716</a:t>
            </a:r>
            <a:r>
              <a:rPr lang="zh-CN" altLang="en-US" sz="1600" dirty="0">
                <a:latin typeface="Times New Roman" panose="02020603050405020304" pitchFamily="18" charset="0"/>
                <a:ea typeface="幼圆" panose="02010509060101010101" pitchFamily="49" charset="-122"/>
              </a:rPr>
              <a:t>可以对其进行统一管理。通过</a:t>
            </a:r>
            <a:r>
              <a:rPr lang="en-US" altLang="zh-CN" sz="1600" dirty="0">
                <a:latin typeface="Times New Roman" panose="02020603050405020304" pitchFamily="18" charset="0"/>
                <a:ea typeface="幼圆" panose="02010509060101010101" pitchFamily="49" charset="-122"/>
              </a:rPr>
              <a:t>PCI</a:t>
            </a:r>
            <a:r>
              <a:rPr lang="zh-CN" altLang="en-US" sz="1600" dirty="0">
                <a:latin typeface="Times New Roman" panose="02020603050405020304" pitchFamily="18" charset="0"/>
                <a:ea typeface="幼圆" panose="02010509060101010101" pitchFamily="49" charset="-122"/>
              </a:rPr>
              <a:t>采集传感器信号，经过调理之后，输入</a:t>
            </a:r>
            <a:r>
              <a:rPr lang="en-US" altLang="zh-CN" sz="1600" dirty="0">
                <a:latin typeface="Times New Roman" panose="02020603050405020304" pitchFamily="18" charset="0"/>
                <a:ea typeface="幼圆" panose="02010509060101010101" pitchFamily="49" charset="-122"/>
              </a:rPr>
              <a:t>FPGA</a:t>
            </a:r>
            <a:r>
              <a:rPr lang="zh-CN" altLang="en-US" sz="1600" dirty="0">
                <a:latin typeface="Times New Roman" panose="02020603050405020304" pitchFamily="18" charset="0"/>
                <a:ea typeface="幼圆" panose="02010509060101010101" pitchFamily="49" charset="-122"/>
              </a:rPr>
              <a:t>中进行算法运算，从而达到控制效果</a:t>
            </a:r>
            <a:r>
              <a:rPr lang="zh-CN" altLang="en-US" sz="1600" dirty="0">
                <a:latin typeface="幼圆" panose="02010509060101010101" pitchFamily="49" charset="-122"/>
                <a:ea typeface="幼圆" panose="02010509060101010101" pitchFamily="49" charset="-122"/>
              </a:rPr>
              <a:t>。</a:t>
            </a:r>
            <a:endParaRPr lang="zh-CN" altLang="en-US"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3346617631"/>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3"/>
                                        </p:tgtEl>
                                        <p:attrNameLst>
                                          <p:attrName>style.visibility</p:attrName>
                                        </p:attrNameLst>
                                      </p:cBhvr>
                                      <p:to>
                                        <p:strVal val="visible"/>
                                      </p:to>
                                    </p:set>
                                    <p:anim calcmode="lin" valueType="num">
                                      <p:cBhvr additive="base">
                                        <p:cTn id="31" dur="500" fill="hold"/>
                                        <p:tgtEl>
                                          <p:spTgt spid="133"/>
                                        </p:tgtEl>
                                        <p:attrNameLst>
                                          <p:attrName>ppt_x</p:attrName>
                                        </p:attrNameLst>
                                      </p:cBhvr>
                                      <p:tavLst>
                                        <p:tav tm="0">
                                          <p:val>
                                            <p:strVal val="#ppt_x"/>
                                          </p:val>
                                        </p:tav>
                                        <p:tav tm="100000">
                                          <p:val>
                                            <p:strVal val="#ppt_x"/>
                                          </p:val>
                                        </p:tav>
                                      </p:tavLst>
                                    </p:anim>
                                    <p:anim calcmode="lin" valueType="num">
                                      <p:cBhvr additive="base">
                                        <p:cTn id="32" dur="500" fill="hold"/>
                                        <p:tgtEl>
                                          <p:spTgt spid="13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34"/>
                                        </p:tgtEl>
                                        <p:attrNameLst>
                                          <p:attrName>style.visibility</p:attrName>
                                        </p:attrNameLst>
                                      </p:cBhvr>
                                      <p:to>
                                        <p:strVal val="visible"/>
                                      </p:to>
                                    </p:set>
                                    <p:anim calcmode="lin" valueType="num">
                                      <p:cBhvr additive="base">
                                        <p:cTn id="35" dur="500" fill="hold"/>
                                        <p:tgtEl>
                                          <p:spTgt spid="134"/>
                                        </p:tgtEl>
                                        <p:attrNameLst>
                                          <p:attrName>ppt_x</p:attrName>
                                        </p:attrNameLst>
                                      </p:cBhvr>
                                      <p:tavLst>
                                        <p:tav tm="0">
                                          <p:val>
                                            <p:strVal val="#ppt_x"/>
                                          </p:val>
                                        </p:tav>
                                        <p:tav tm="100000">
                                          <p:val>
                                            <p:strVal val="#ppt_x"/>
                                          </p:val>
                                        </p:tav>
                                      </p:tavLst>
                                    </p:anim>
                                    <p:anim calcmode="lin" valueType="num">
                                      <p:cBhvr additive="base">
                                        <p:cTn id="36" dur="500" fill="hold"/>
                                        <p:tgtEl>
                                          <p:spTgt spid="13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500" fill="hold"/>
                                        <p:tgtEl>
                                          <p:spTgt spid="35"/>
                                        </p:tgtEl>
                                        <p:attrNameLst>
                                          <p:attrName>ppt_x</p:attrName>
                                        </p:attrNameLst>
                                      </p:cBhvr>
                                      <p:tavLst>
                                        <p:tav tm="0">
                                          <p:val>
                                            <p:strVal val="#ppt_x"/>
                                          </p:val>
                                        </p:tav>
                                        <p:tav tm="100000">
                                          <p:val>
                                            <p:strVal val="#ppt_x"/>
                                          </p:val>
                                        </p:tav>
                                      </p:tavLst>
                                    </p:anim>
                                    <p:anim calcmode="lin" valueType="num">
                                      <p:cBhvr additive="base">
                                        <p:cTn id="40" dur="500" fill="hold"/>
                                        <p:tgtEl>
                                          <p:spTgt spid="3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ppt_x"/>
                                          </p:val>
                                        </p:tav>
                                        <p:tav tm="100000">
                                          <p:val>
                                            <p:strVal val="#ppt_x"/>
                                          </p:val>
                                        </p:tav>
                                      </p:tavLst>
                                    </p:anim>
                                    <p:anim calcmode="lin" valueType="num">
                                      <p:cBhvr additive="base">
                                        <p:cTn id="44" dur="5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fill="hold"/>
                                        <p:tgtEl>
                                          <p:spTgt spid="37"/>
                                        </p:tgtEl>
                                        <p:attrNameLst>
                                          <p:attrName>ppt_x</p:attrName>
                                        </p:attrNameLst>
                                      </p:cBhvr>
                                      <p:tavLst>
                                        <p:tav tm="0">
                                          <p:val>
                                            <p:strVal val="#ppt_x"/>
                                          </p:val>
                                        </p:tav>
                                        <p:tav tm="100000">
                                          <p:val>
                                            <p:strVal val="#ppt_x"/>
                                          </p:val>
                                        </p:tav>
                                      </p:tavLst>
                                    </p:anim>
                                    <p:anim calcmode="lin" valueType="num">
                                      <p:cBhvr additive="base">
                                        <p:cTn id="48" dur="500" fill="hold"/>
                                        <p:tgtEl>
                                          <p:spTgt spid="3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additive="base">
                                        <p:cTn id="51" dur="500" fill="hold"/>
                                        <p:tgtEl>
                                          <p:spTgt spid="38"/>
                                        </p:tgtEl>
                                        <p:attrNameLst>
                                          <p:attrName>ppt_x</p:attrName>
                                        </p:attrNameLst>
                                      </p:cBhvr>
                                      <p:tavLst>
                                        <p:tav tm="0">
                                          <p:val>
                                            <p:strVal val="#ppt_x"/>
                                          </p:val>
                                        </p:tav>
                                        <p:tav tm="100000">
                                          <p:val>
                                            <p:strVal val="#ppt_x"/>
                                          </p:val>
                                        </p:tav>
                                      </p:tavLst>
                                    </p:anim>
                                    <p:anim calcmode="lin" valueType="num">
                                      <p:cBhvr additive="base">
                                        <p:cTn id="52" dur="500" fill="hold"/>
                                        <p:tgtEl>
                                          <p:spTgt spid="38"/>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 calcmode="lin" valueType="num">
                                      <p:cBhvr additive="base">
                                        <p:cTn id="55" dur="500" fill="hold"/>
                                        <p:tgtEl>
                                          <p:spTgt spid="39"/>
                                        </p:tgtEl>
                                        <p:attrNameLst>
                                          <p:attrName>ppt_x</p:attrName>
                                        </p:attrNameLst>
                                      </p:cBhvr>
                                      <p:tavLst>
                                        <p:tav tm="0">
                                          <p:val>
                                            <p:strVal val="#ppt_x"/>
                                          </p:val>
                                        </p:tav>
                                        <p:tav tm="100000">
                                          <p:val>
                                            <p:strVal val="#ppt_x"/>
                                          </p:val>
                                        </p:tav>
                                      </p:tavLst>
                                    </p:anim>
                                    <p:anim calcmode="lin" valueType="num">
                                      <p:cBhvr additive="base">
                                        <p:cTn id="56" dur="500" fill="hold"/>
                                        <p:tgtEl>
                                          <p:spTgt spid="3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anim calcmode="lin" valueType="num">
                                      <p:cBhvr additive="base">
                                        <p:cTn id="59" dur="500" fill="hold"/>
                                        <p:tgtEl>
                                          <p:spTgt spid="47"/>
                                        </p:tgtEl>
                                        <p:attrNameLst>
                                          <p:attrName>ppt_x</p:attrName>
                                        </p:attrNameLst>
                                      </p:cBhvr>
                                      <p:tavLst>
                                        <p:tav tm="0">
                                          <p:val>
                                            <p:strVal val="#ppt_x"/>
                                          </p:val>
                                        </p:tav>
                                        <p:tav tm="100000">
                                          <p:val>
                                            <p:strVal val="#ppt_x"/>
                                          </p:val>
                                        </p:tav>
                                      </p:tavLst>
                                    </p:anim>
                                    <p:anim calcmode="lin" valueType="num">
                                      <p:cBhvr additive="base">
                                        <p:cTn id="60" dur="500" fill="hold"/>
                                        <p:tgtEl>
                                          <p:spTgt spid="47"/>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 calcmode="lin" valueType="num">
                                      <p:cBhvr additive="base">
                                        <p:cTn id="63" dur="500" fill="hold"/>
                                        <p:tgtEl>
                                          <p:spTgt spid="5"/>
                                        </p:tgtEl>
                                        <p:attrNameLst>
                                          <p:attrName>ppt_x</p:attrName>
                                        </p:attrNameLst>
                                      </p:cBhvr>
                                      <p:tavLst>
                                        <p:tav tm="0">
                                          <p:val>
                                            <p:strVal val="#ppt_x"/>
                                          </p:val>
                                        </p:tav>
                                        <p:tav tm="100000">
                                          <p:val>
                                            <p:strVal val="#ppt_x"/>
                                          </p:val>
                                        </p:tav>
                                      </p:tavLst>
                                    </p:anim>
                                    <p:anim calcmode="lin" valueType="num">
                                      <p:cBhvr additive="base">
                                        <p:cTn id="64" dur="500" fill="hold"/>
                                        <p:tgtEl>
                                          <p:spTgt spid="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
                                        </p:tgtEl>
                                        <p:attrNameLst>
                                          <p:attrName>style.visibility</p:attrName>
                                        </p:attrNameLst>
                                      </p:cBhvr>
                                      <p:to>
                                        <p:strVal val="visible"/>
                                      </p:to>
                                    </p:set>
                                    <p:anim calcmode="lin" valueType="num">
                                      <p:cBhvr additive="base">
                                        <p:cTn id="67" dur="500" fill="hold"/>
                                        <p:tgtEl>
                                          <p:spTgt spid="3"/>
                                        </p:tgtEl>
                                        <p:attrNameLst>
                                          <p:attrName>ppt_x</p:attrName>
                                        </p:attrNameLst>
                                      </p:cBhvr>
                                      <p:tavLst>
                                        <p:tav tm="0">
                                          <p:val>
                                            <p:strVal val="#ppt_x"/>
                                          </p:val>
                                        </p:tav>
                                        <p:tav tm="100000">
                                          <p:val>
                                            <p:strVal val="#ppt_x"/>
                                          </p:val>
                                        </p:tav>
                                      </p:tavLst>
                                    </p:anim>
                                    <p:anim calcmode="lin" valueType="num">
                                      <p:cBhvr additive="base">
                                        <p:cTn id="68" dur="500" fill="hold"/>
                                        <p:tgtEl>
                                          <p:spTgt spid="3"/>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026"/>
                                        </p:tgtEl>
                                        <p:attrNameLst>
                                          <p:attrName>style.visibility</p:attrName>
                                        </p:attrNameLst>
                                      </p:cBhvr>
                                      <p:to>
                                        <p:strVal val="visible"/>
                                      </p:to>
                                    </p:set>
                                    <p:anim calcmode="lin" valueType="num">
                                      <p:cBhvr additive="base">
                                        <p:cTn id="71" dur="500" fill="hold"/>
                                        <p:tgtEl>
                                          <p:spTgt spid="1026"/>
                                        </p:tgtEl>
                                        <p:attrNameLst>
                                          <p:attrName>ppt_x</p:attrName>
                                        </p:attrNameLst>
                                      </p:cBhvr>
                                      <p:tavLst>
                                        <p:tav tm="0">
                                          <p:val>
                                            <p:strVal val="#ppt_x"/>
                                          </p:val>
                                        </p:tav>
                                        <p:tav tm="100000">
                                          <p:val>
                                            <p:strVal val="#ppt_x"/>
                                          </p:val>
                                        </p:tav>
                                      </p:tavLst>
                                    </p:anim>
                                    <p:anim calcmode="lin" valueType="num">
                                      <p:cBhvr additive="base">
                                        <p:cTn id="7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133" grpId="0"/>
      <p:bldP spid="35" grpId="0" animBg="1"/>
      <p:bldP spid="36" grpId="0" animBg="1"/>
      <p:bldP spid="37" grpId="0"/>
      <p:bldP spid="38" grpId="0"/>
      <p:bldP spid="39" grpId="0"/>
      <p:bldP spid="47" grpId="0"/>
      <p:bldP spid="5" grpId="0" animBg="1"/>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3890211" y="5540284"/>
            <a:ext cx="2860612" cy="1614486"/>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680073" y="8119002"/>
              <a:ext cx="2289784"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设计方案介绍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437006"/>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Design Plan Introduce</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133" name="矩形 13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4724266" y="1133178"/>
            <a:ext cx="6496184" cy="1701611"/>
          </a:xfrm>
          <a:prstGeom prst="rect">
            <a:avLst/>
          </a:prstGeom>
          <a:noFill/>
        </p:spPr>
        <p:txBody>
          <a:bodyPr wrap="square" lIns="108000" tIns="36000" bIns="36000" rtlCol="0">
            <a:spAutoFit/>
          </a:bodyPr>
          <a:lstStyle/>
          <a:p>
            <a:pPr>
              <a:lnSpc>
                <a:spcPct val="130000"/>
              </a:lnSpc>
              <a:spcAft>
                <a:spcPts val="600"/>
              </a:spcAft>
            </a:pPr>
            <a:r>
              <a:rPr lang="zh-CN" altLang="en-US" sz="2800" b="1" dirty="0">
                <a:solidFill>
                  <a:srgbClr val="AF4343"/>
                </a:solidFill>
                <a:latin typeface="微软雅黑" pitchFamily="34" charset="-122"/>
                <a:ea typeface="微软雅黑" pitchFamily="34" charset="-122"/>
              </a:rPr>
              <a:t>软件系统</a:t>
            </a:r>
            <a:endParaRPr lang="en-US" altLang="zh-CN" sz="2800" b="1" dirty="0">
              <a:solidFill>
                <a:srgbClr val="AF4343"/>
              </a:solidFill>
              <a:latin typeface="微软雅黑" pitchFamily="34" charset="-122"/>
              <a:ea typeface="微软雅黑" pitchFamily="34" charset="-122"/>
            </a:endParaRPr>
          </a:p>
          <a:p>
            <a:pPr marL="285750" indent="-285750">
              <a:lnSpc>
                <a:spcPct val="130000"/>
              </a:lnSpc>
              <a:spcAft>
                <a:spcPts val="600"/>
              </a:spcAft>
              <a:buFont typeface="Wingdings" panose="05000000000000000000" pitchFamily="2" charset="2"/>
              <a:buChar char="l"/>
            </a:pPr>
            <a:r>
              <a:rPr lang="zh-CN" altLang="en-US" sz="1600" dirty="0">
                <a:solidFill>
                  <a:schemeClr val="tx1">
                    <a:lumMod val="75000"/>
                    <a:lumOff val="25000"/>
                  </a:schemeClr>
                </a:solidFill>
                <a:latin typeface="微软雅黑" pitchFamily="34" charset="-122"/>
                <a:ea typeface="微软雅黑" pitchFamily="34" charset="-122"/>
              </a:rPr>
              <a:t>上位机</a:t>
            </a:r>
          </a:p>
          <a:p>
            <a:pPr>
              <a:lnSpc>
                <a:spcPct val="130000"/>
              </a:lnSpc>
              <a:spcAft>
                <a:spcPts val="600"/>
              </a:spcAft>
            </a:pPr>
            <a:r>
              <a:rPr lang="zh-CN" altLang="en-US" sz="1600" dirty="0">
                <a:solidFill>
                  <a:schemeClr val="tx1">
                    <a:lumMod val="75000"/>
                    <a:lumOff val="25000"/>
                  </a:schemeClr>
                </a:solidFill>
                <a:latin typeface="幼圆" panose="02010509060101010101" pitchFamily="49" charset="-122"/>
                <a:ea typeface="幼圆" panose="02010509060101010101" pitchFamily="49" charset="-122"/>
              </a:rPr>
              <a:t>全数字控制器的上位机软件提供了友好的人机交互界面，能实现参数设置，实验过程监控，实验数据保存等。</a:t>
            </a:r>
            <a:endParaRPr lang="en-US" altLang="zh-CN" sz="1600" dirty="0">
              <a:solidFill>
                <a:schemeClr val="tx1">
                  <a:lumMod val="75000"/>
                  <a:lumOff val="25000"/>
                </a:schemeClr>
              </a:solidFill>
              <a:latin typeface="幼圆" panose="02010509060101010101" pitchFamily="49" charset="-122"/>
              <a:ea typeface="幼圆" panose="02010509060101010101" pitchFamily="49" charset="-122"/>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35" name="圆角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D2F0ECA-1BD1-4768-B72C-AC8C38567C44}"/>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18399BC-5894-4749-A2BE-31E3E4E9EDBF}"/>
              </a:ext>
            </a:extLst>
          </p:cNvPr>
          <p:cNvSpPr/>
          <p:nvPr/>
        </p:nvSpPr>
        <p:spPr>
          <a:xfrm>
            <a:off x="819189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0A72AA6-467F-4BE7-B949-4275F460975B}"/>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3F0A8CA-0FBB-48EA-8A21-FEAEB6733743}"/>
              </a:ext>
            </a:extLst>
          </p:cNvPr>
          <p:cNvSpPr txBox="1"/>
          <p:nvPr/>
        </p:nvSpPr>
        <p:spPr>
          <a:xfrm>
            <a:off x="8205538" y="446992"/>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9" name="文本框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E682744-34EB-4D06-A4A0-70CFE5109CE9}"/>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工作演示</a:t>
            </a:r>
          </a:p>
        </p:txBody>
      </p:sp>
      <p:sp>
        <p:nvSpPr>
          <p:cNvPr id="47" name="文本框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FDD72F3B-1E50-4E36-BF1A-1E8705E33CF1}"/>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5" name="动作按钮: 上一张 4">
            <a:hlinkClick r:id="rId3" action="ppaction://hlinksldjump" highlightClick="1">
              <a:snd r:embed="rId4" name="breeze.wav"/>
            </a:hlinkClick>
            <a:extLst>
              <a:ext uri="{FF2B5EF4-FFF2-40B4-BE49-F238E27FC236}">
                <a16:creationId xmlns:a16="http://schemas.microsoft.com/office/drawing/2014/main" id="{DD38871E-C4A2-4106-8EAA-A4EA157A7118}"/>
              </a:ext>
            </a:extLst>
          </p:cNvPr>
          <p:cNvSpPr/>
          <p:nvPr/>
        </p:nvSpPr>
        <p:spPr>
          <a:xfrm>
            <a:off x="10647485" y="5969977"/>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Group 1">
            <a:extLst>
              <a:ext uri="{FF2B5EF4-FFF2-40B4-BE49-F238E27FC236}">
                <a16:creationId xmlns:a16="http://schemas.microsoft.com/office/drawing/2014/main" id="{F9C09430-3974-46E4-B08D-429EFF41B363}"/>
              </a:ext>
            </a:extLst>
          </p:cNvPr>
          <p:cNvGrpSpPr>
            <a:grpSpLocks noChangeAspect="1"/>
          </p:cNvGrpSpPr>
          <p:nvPr/>
        </p:nvGrpSpPr>
        <p:grpSpPr bwMode="auto">
          <a:xfrm>
            <a:off x="4724266" y="3125958"/>
            <a:ext cx="2425490" cy="3323907"/>
            <a:chOff x="3679" y="8620"/>
            <a:chExt cx="1855" cy="2574"/>
          </a:xfrm>
        </p:grpSpPr>
        <p:sp>
          <p:nvSpPr>
            <p:cNvPr id="41" name="AutoShape 9">
              <a:extLst>
                <a:ext uri="{FF2B5EF4-FFF2-40B4-BE49-F238E27FC236}">
                  <a16:creationId xmlns:a16="http://schemas.microsoft.com/office/drawing/2014/main" id="{24EE58A1-4526-4A53-BBF9-95EA04DF9ABD}"/>
                </a:ext>
              </a:extLst>
            </p:cNvPr>
            <p:cNvSpPr>
              <a:spLocks noChangeAspect="1" noChangeArrowheads="1" noTextEdit="1"/>
            </p:cNvSpPr>
            <p:nvPr/>
          </p:nvSpPr>
          <p:spPr bwMode="auto">
            <a:xfrm>
              <a:off x="3679" y="8620"/>
              <a:ext cx="1733" cy="2574"/>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2" name="Rectangle 8">
              <a:extLst>
                <a:ext uri="{FF2B5EF4-FFF2-40B4-BE49-F238E27FC236}">
                  <a16:creationId xmlns:a16="http://schemas.microsoft.com/office/drawing/2014/main" id="{D726DB7E-5828-4785-867B-F683A8E99E7B}"/>
                </a:ext>
              </a:extLst>
            </p:cNvPr>
            <p:cNvSpPr>
              <a:spLocks noChangeArrowheads="1"/>
            </p:cNvSpPr>
            <p:nvPr/>
          </p:nvSpPr>
          <p:spPr bwMode="auto">
            <a:xfrm>
              <a:off x="3812" y="8620"/>
              <a:ext cx="1600" cy="351"/>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lvl="0" algn="ctr" fontAlgn="base">
                <a:spcBef>
                  <a:spcPct val="0"/>
                </a:spcBef>
                <a:spcAft>
                  <a:spcPct val="0"/>
                </a:spcAft>
              </a:pPr>
              <a:r>
                <a:rPr lang="zh-CN" altLang="en-US" dirty="0"/>
                <a:t>系统管理模块</a:t>
              </a:r>
              <a:r>
                <a:rPr lang="zh-CN" altLang="en-US" sz="1200" dirty="0"/>
                <a:t> </a:t>
              </a:r>
              <a:br>
                <a:rPr lang="zh-CN" altLang="en-US" sz="1200" dirty="0"/>
              </a:br>
              <a:endParaRPr kumimoji="0" lang="zh-CN"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43" name="Rectangle 7">
              <a:extLst>
                <a:ext uri="{FF2B5EF4-FFF2-40B4-BE49-F238E27FC236}">
                  <a16:creationId xmlns:a16="http://schemas.microsoft.com/office/drawing/2014/main" id="{C400B8DB-D8B0-4F5D-BB1A-CFE11EDBFFD7}"/>
                </a:ext>
              </a:extLst>
            </p:cNvPr>
            <p:cNvSpPr>
              <a:spLocks noChangeArrowheads="1"/>
            </p:cNvSpPr>
            <p:nvPr/>
          </p:nvSpPr>
          <p:spPr bwMode="auto">
            <a:xfrm>
              <a:off x="3812" y="9308"/>
              <a:ext cx="1600" cy="351"/>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lvl="0" algn="ctr" fontAlgn="base">
                <a:spcBef>
                  <a:spcPct val="0"/>
                </a:spcBef>
                <a:spcAft>
                  <a:spcPct val="0"/>
                </a:spcAft>
              </a:pPr>
              <a:r>
                <a:rPr lang="zh-CN" altLang="en-US" dirty="0"/>
                <a:t>数据处理模块</a:t>
              </a:r>
              <a:r>
                <a:rPr lang="zh-CN" altLang="en-US" sz="1200" dirty="0"/>
                <a:t> </a:t>
              </a:r>
              <a:br>
                <a:rPr lang="zh-CN" altLang="en-US" sz="1200" dirty="0"/>
              </a:br>
              <a:endParaRPr kumimoji="0" lang="zh-CN"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44" name="Rectangle 6">
              <a:extLst>
                <a:ext uri="{FF2B5EF4-FFF2-40B4-BE49-F238E27FC236}">
                  <a16:creationId xmlns:a16="http://schemas.microsoft.com/office/drawing/2014/main" id="{ABD300D2-FEA3-4A9B-BE7D-43E7D3546020}"/>
                </a:ext>
              </a:extLst>
            </p:cNvPr>
            <p:cNvSpPr>
              <a:spLocks noChangeArrowheads="1"/>
            </p:cNvSpPr>
            <p:nvPr/>
          </p:nvSpPr>
          <p:spPr bwMode="auto">
            <a:xfrm>
              <a:off x="3812" y="10037"/>
              <a:ext cx="1600" cy="351"/>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lvl="0" algn="ctr" fontAlgn="base">
                <a:spcBef>
                  <a:spcPct val="0"/>
                </a:spcBef>
                <a:spcAft>
                  <a:spcPct val="0"/>
                </a:spcAft>
              </a:pPr>
              <a:r>
                <a:rPr lang="zh-CN" altLang="en-US" dirty="0"/>
                <a:t>通讯模块</a:t>
              </a:r>
              <a:r>
                <a:rPr lang="zh-CN" altLang="en-US" sz="1200" dirty="0"/>
                <a:t> </a:t>
              </a:r>
              <a:br>
                <a:rPr lang="zh-CN" altLang="en-US" sz="1200" dirty="0"/>
              </a:br>
              <a:endParaRPr kumimoji="0" lang="zh-CN"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45" name="Rectangle 5">
              <a:extLst>
                <a:ext uri="{FF2B5EF4-FFF2-40B4-BE49-F238E27FC236}">
                  <a16:creationId xmlns:a16="http://schemas.microsoft.com/office/drawing/2014/main" id="{7FDC3A81-8050-4ACF-9A10-BC445A311D1B}"/>
                </a:ext>
              </a:extLst>
            </p:cNvPr>
            <p:cNvSpPr>
              <a:spLocks noChangeArrowheads="1"/>
            </p:cNvSpPr>
            <p:nvPr/>
          </p:nvSpPr>
          <p:spPr bwMode="auto">
            <a:xfrm>
              <a:off x="3812" y="10726"/>
              <a:ext cx="1722" cy="351"/>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lvl="0" algn="ctr" fontAlgn="base">
                <a:spcBef>
                  <a:spcPct val="0"/>
                </a:spcBef>
                <a:spcAft>
                  <a:spcPct val="0"/>
                </a:spcAft>
              </a:pPr>
              <a:r>
                <a:rPr lang="zh-CN" altLang="en-US" dirty="0"/>
                <a:t>数据显示与保存模块</a:t>
              </a:r>
              <a:r>
                <a:rPr lang="zh-CN" altLang="en-US" sz="1200" dirty="0"/>
                <a:t> </a:t>
              </a:r>
              <a:br>
                <a:rPr lang="zh-CN" altLang="en-US" sz="1200" dirty="0"/>
              </a:br>
              <a:endParaRPr kumimoji="0" lang="zh-CN"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48" name="Line 4">
              <a:extLst>
                <a:ext uri="{FF2B5EF4-FFF2-40B4-BE49-F238E27FC236}">
                  <a16:creationId xmlns:a16="http://schemas.microsoft.com/office/drawing/2014/main" id="{38F12B83-F66B-47F5-A518-F2A87D1C352F}"/>
                </a:ext>
              </a:extLst>
            </p:cNvPr>
            <p:cNvSpPr>
              <a:spLocks noChangeShapeType="1"/>
            </p:cNvSpPr>
            <p:nvPr/>
          </p:nvSpPr>
          <p:spPr bwMode="auto">
            <a:xfrm>
              <a:off x="4612" y="8971"/>
              <a:ext cx="1" cy="351"/>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zh-CN" altLang="en-US"/>
            </a:p>
          </p:txBody>
        </p:sp>
        <p:sp>
          <p:nvSpPr>
            <p:cNvPr id="49" name="Line 3">
              <a:extLst>
                <a:ext uri="{FF2B5EF4-FFF2-40B4-BE49-F238E27FC236}">
                  <a16:creationId xmlns:a16="http://schemas.microsoft.com/office/drawing/2014/main" id="{72B9824D-61E8-4942-B5CD-7EF8A6F131D4}"/>
                </a:ext>
              </a:extLst>
            </p:cNvPr>
            <p:cNvSpPr>
              <a:spLocks noChangeShapeType="1"/>
            </p:cNvSpPr>
            <p:nvPr/>
          </p:nvSpPr>
          <p:spPr bwMode="auto">
            <a:xfrm>
              <a:off x="4612" y="9673"/>
              <a:ext cx="1" cy="351"/>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zh-CN" altLang="en-US"/>
            </a:p>
          </p:txBody>
        </p:sp>
        <p:sp>
          <p:nvSpPr>
            <p:cNvPr id="50" name="Line 2">
              <a:extLst>
                <a:ext uri="{FF2B5EF4-FFF2-40B4-BE49-F238E27FC236}">
                  <a16:creationId xmlns:a16="http://schemas.microsoft.com/office/drawing/2014/main" id="{7F51969E-DB73-4D63-860E-BE5ECC72D972}"/>
                </a:ext>
              </a:extLst>
            </p:cNvPr>
            <p:cNvSpPr>
              <a:spLocks noChangeShapeType="1"/>
            </p:cNvSpPr>
            <p:nvPr/>
          </p:nvSpPr>
          <p:spPr bwMode="auto">
            <a:xfrm>
              <a:off x="4612" y="10375"/>
              <a:ext cx="1" cy="351"/>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zh-CN" altLang="en-US"/>
            </a:p>
          </p:txBody>
        </p:sp>
      </p:grpSp>
      <p:sp>
        <p:nvSpPr>
          <p:cNvPr id="13" name="对话气泡: 椭圆形 12">
            <a:extLst>
              <a:ext uri="{FF2B5EF4-FFF2-40B4-BE49-F238E27FC236}">
                <a16:creationId xmlns:a16="http://schemas.microsoft.com/office/drawing/2014/main" id="{C3F793C9-1F50-4847-B3CF-E4C3E5E20D28}"/>
              </a:ext>
            </a:extLst>
          </p:cNvPr>
          <p:cNvSpPr/>
          <p:nvPr/>
        </p:nvSpPr>
        <p:spPr>
          <a:xfrm>
            <a:off x="5684000" y="1188975"/>
            <a:ext cx="3744140" cy="1929919"/>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t>振动平台的</a:t>
            </a:r>
            <a:r>
              <a:rPr lang="en-US" altLang="zh-CN" dirty="0"/>
              <a:t>PID</a:t>
            </a:r>
            <a:r>
              <a:rPr lang="zh-CN" altLang="en-US" dirty="0"/>
              <a:t>等控制参数设置、以及输入</a:t>
            </a:r>
            <a:r>
              <a:rPr lang="en-US" altLang="zh-CN" dirty="0"/>
              <a:t>/</a:t>
            </a:r>
            <a:r>
              <a:rPr lang="zh-CN" altLang="en-US" dirty="0"/>
              <a:t>输出通道的硬件校准、控制策略的选择等等。</a:t>
            </a:r>
          </a:p>
        </p:txBody>
      </p:sp>
      <p:sp>
        <p:nvSpPr>
          <p:cNvPr id="61" name="对话气泡: 椭圆形 60">
            <a:extLst>
              <a:ext uri="{FF2B5EF4-FFF2-40B4-BE49-F238E27FC236}">
                <a16:creationId xmlns:a16="http://schemas.microsoft.com/office/drawing/2014/main" id="{13278CF1-AB9B-401F-AC39-207C2637EDA9}"/>
              </a:ext>
            </a:extLst>
          </p:cNvPr>
          <p:cNvSpPr/>
          <p:nvPr/>
        </p:nvSpPr>
        <p:spPr>
          <a:xfrm>
            <a:off x="4327009" y="1811193"/>
            <a:ext cx="4341352" cy="2237752"/>
          </a:xfrm>
          <a:prstGeom prst="wedgeEllipseCallo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上位机软件系统通过以太网与控制器发送消息，之后进行</a:t>
            </a:r>
            <a:r>
              <a:rPr lang="en-US" altLang="zh-CN" dirty="0"/>
              <a:t>TCP/IP</a:t>
            </a:r>
            <a:r>
              <a:rPr lang="zh-CN" altLang="en-US" dirty="0"/>
              <a:t>应用层通讯协议的处理，获得解除封装的数据报之后，再进行数据的分类，错误警告处理等。</a:t>
            </a:r>
            <a:endParaRPr lang="en-US" altLang="zh-CN" dirty="0"/>
          </a:p>
        </p:txBody>
      </p:sp>
      <p:sp>
        <p:nvSpPr>
          <p:cNvPr id="62" name="对话气泡: 椭圆形 61">
            <a:extLst>
              <a:ext uri="{FF2B5EF4-FFF2-40B4-BE49-F238E27FC236}">
                <a16:creationId xmlns:a16="http://schemas.microsoft.com/office/drawing/2014/main" id="{E184BC30-1A0B-4ACD-8DBC-959362452E1D}"/>
              </a:ext>
            </a:extLst>
          </p:cNvPr>
          <p:cNvSpPr/>
          <p:nvPr/>
        </p:nvSpPr>
        <p:spPr>
          <a:xfrm>
            <a:off x="4982837" y="3254344"/>
            <a:ext cx="3424094" cy="1764951"/>
          </a:xfrm>
          <a:prstGeom prst="wedgeEllipseCallou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a:t>采用</a:t>
            </a:r>
            <a:r>
              <a:rPr lang="en-US" altLang="zh-CN" dirty="0"/>
              <a:t>TCP/IP</a:t>
            </a:r>
            <a:r>
              <a:rPr lang="zh-CN" altLang="en-US" dirty="0"/>
              <a:t>通讯协议和从机互相收发数据，进行</a:t>
            </a:r>
            <a:r>
              <a:rPr lang="en-US" altLang="zh-CN" dirty="0"/>
              <a:t>C-S</a:t>
            </a:r>
            <a:r>
              <a:rPr lang="zh-CN" altLang="en-US" dirty="0"/>
              <a:t>模式通信。</a:t>
            </a:r>
            <a:endParaRPr lang="en-US" altLang="zh-CN" dirty="0"/>
          </a:p>
        </p:txBody>
      </p:sp>
      <p:sp>
        <p:nvSpPr>
          <p:cNvPr id="63" name="对话气泡: 椭圆形 62">
            <a:extLst>
              <a:ext uri="{FF2B5EF4-FFF2-40B4-BE49-F238E27FC236}">
                <a16:creationId xmlns:a16="http://schemas.microsoft.com/office/drawing/2014/main" id="{2773F150-3D39-409F-AA4C-B2680FF04CE1}"/>
              </a:ext>
            </a:extLst>
          </p:cNvPr>
          <p:cNvSpPr/>
          <p:nvPr/>
        </p:nvSpPr>
        <p:spPr>
          <a:xfrm>
            <a:off x="5519175" y="3998773"/>
            <a:ext cx="3471252" cy="1789259"/>
          </a:xfrm>
          <a:prstGeom prst="wedgeEllipseCallou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dirty="0"/>
              <a:t>实现试验中三参量数据的可视化功能，以及数据图表保存功能，以便离线监控分析系统状态。</a:t>
            </a:r>
            <a:endParaRPr lang="en-US" altLang="zh-CN" dirty="0"/>
          </a:p>
        </p:txBody>
      </p:sp>
      <p:sp>
        <p:nvSpPr>
          <p:cNvPr id="64" name="矩形 6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CEFF2E1-4DD9-46F1-B818-E737FD2DF204}"/>
              </a:ext>
            </a:extLst>
          </p:cNvPr>
          <p:cNvSpPr/>
          <p:nvPr/>
        </p:nvSpPr>
        <p:spPr>
          <a:xfrm>
            <a:off x="8340408" y="4239558"/>
            <a:ext cx="3739297" cy="1461545"/>
          </a:xfrm>
          <a:prstGeom prst="rect">
            <a:avLst/>
          </a:prstGeom>
          <a:noFill/>
        </p:spPr>
        <p:txBody>
          <a:bodyPr wrap="square" lIns="108000" tIns="36000" bIns="36000" rtlCol="0">
            <a:spAutoFit/>
          </a:bodyPr>
          <a:lstStyle/>
          <a:p>
            <a:pPr marL="285750" indent="-285750">
              <a:lnSpc>
                <a:spcPct val="130000"/>
              </a:lnSpc>
              <a:spcAft>
                <a:spcPts val="600"/>
              </a:spcAft>
              <a:buFont typeface="Wingdings" panose="05000000000000000000" pitchFamily="2" charset="2"/>
              <a:buChar char="l"/>
            </a:pPr>
            <a:r>
              <a:rPr lang="zh-CN" altLang="en-US" sz="1600" dirty="0">
                <a:solidFill>
                  <a:schemeClr val="tx1">
                    <a:lumMod val="75000"/>
                    <a:lumOff val="25000"/>
                  </a:schemeClr>
                </a:solidFill>
                <a:latin typeface="微软雅黑" pitchFamily="34" charset="-122"/>
                <a:ea typeface="微软雅黑" pitchFamily="34" charset="-122"/>
              </a:rPr>
              <a:t>下位机</a:t>
            </a:r>
          </a:p>
          <a:p>
            <a:pPr>
              <a:lnSpc>
                <a:spcPct val="130000"/>
              </a:lnSpc>
              <a:spcAft>
                <a:spcPts val="600"/>
              </a:spcAft>
            </a:pPr>
            <a:r>
              <a:rPr lang="zh-CN" altLang="en-US" sz="1600" dirty="0">
                <a:solidFill>
                  <a:schemeClr val="tx1">
                    <a:lumMod val="75000"/>
                    <a:lumOff val="25000"/>
                  </a:schemeClr>
                </a:solidFill>
                <a:latin typeface="幼圆" panose="02010509060101010101" pitchFamily="49" charset="-122"/>
                <a:ea typeface="幼圆" panose="02010509060101010101" pitchFamily="49" charset="-122"/>
              </a:rPr>
              <a:t>实现信号的采集、传输、处理、输出，并利用控制算法实现控制功能。</a:t>
            </a:r>
            <a:endParaRPr lang="en-US" altLang="zh-CN" sz="1600" dirty="0">
              <a:solidFill>
                <a:schemeClr val="tx1">
                  <a:lumMod val="75000"/>
                  <a:lumOff val="25000"/>
                </a:schemeClr>
              </a:solidFill>
              <a:latin typeface="幼圆" panose="02010509060101010101" pitchFamily="49" charset="-122"/>
              <a:ea typeface="幼圆" panose="02010509060101010101" pitchFamily="49" charset="-122"/>
            </a:endParaRPr>
          </a:p>
          <a:p>
            <a:pPr>
              <a:lnSpc>
                <a:spcPct val="130000"/>
              </a:lnSpc>
              <a:spcAft>
                <a:spcPts val="600"/>
              </a:spcAft>
            </a:pPr>
            <a:r>
              <a:rPr lang="zh-CN" altLang="en-US" sz="1600" dirty="0">
                <a:solidFill>
                  <a:schemeClr val="tx1">
                    <a:lumMod val="75000"/>
                    <a:lumOff val="25000"/>
                  </a:schemeClr>
                </a:solidFill>
                <a:latin typeface="幼圆" panose="02010509060101010101" pitchFamily="49" charset="-122"/>
                <a:ea typeface="幼圆" panose="02010509060101010101" pitchFamily="49" charset="-122"/>
              </a:rPr>
              <a:t>分为系统管理层、信号层、算法层</a:t>
            </a:r>
            <a:endParaRPr lang="en-US" altLang="zh-CN" sz="1600" dirty="0">
              <a:solidFill>
                <a:schemeClr val="tx1">
                  <a:lumMod val="75000"/>
                  <a:lumOff val="25000"/>
                </a:schemeClr>
              </a:solidFill>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1645716161"/>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3"/>
                                        </p:tgtEl>
                                        <p:attrNameLst>
                                          <p:attrName>style.visibility</p:attrName>
                                        </p:attrNameLst>
                                      </p:cBhvr>
                                      <p:to>
                                        <p:strVal val="visible"/>
                                      </p:to>
                                    </p:set>
                                    <p:anim calcmode="lin" valueType="num">
                                      <p:cBhvr additive="base">
                                        <p:cTn id="31" dur="500" fill="hold"/>
                                        <p:tgtEl>
                                          <p:spTgt spid="133"/>
                                        </p:tgtEl>
                                        <p:attrNameLst>
                                          <p:attrName>ppt_x</p:attrName>
                                        </p:attrNameLst>
                                      </p:cBhvr>
                                      <p:tavLst>
                                        <p:tav tm="0">
                                          <p:val>
                                            <p:strVal val="#ppt_x"/>
                                          </p:val>
                                        </p:tav>
                                        <p:tav tm="100000">
                                          <p:val>
                                            <p:strVal val="#ppt_x"/>
                                          </p:val>
                                        </p:tav>
                                      </p:tavLst>
                                    </p:anim>
                                    <p:anim calcmode="lin" valueType="num">
                                      <p:cBhvr additive="base">
                                        <p:cTn id="32" dur="500" fill="hold"/>
                                        <p:tgtEl>
                                          <p:spTgt spid="13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34"/>
                                        </p:tgtEl>
                                        <p:attrNameLst>
                                          <p:attrName>style.visibility</p:attrName>
                                        </p:attrNameLst>
                                      </p:cBhvr>
                                      <p:to>
                                        <p:strVal val="visible"/>
                                      </p:to>
                                    </p:set>
                                    <p:anim calcmode="lin" valueType="num">
                                      <p:cBhvr additive="base">
                                        <p:cTn id="35" dur="500" fill="hold"/>
                                        <p:tgtEl>
                                          <p:spTgt spid="134"/>
                                        </p:tgtEl>
                                        <p:attrNameLst>
                                          <p:attrName>ppt_x</p:attrName>
                                        </p:attrNameLst>
                                      </p:cBhvr>
                                      <p:tavLst>
                                        <p:tav tm="0">
                                          <p:val>
                                            <p:strVal val="#ppt_x"/>
                                          </p:val>
                                        </p:tav>
                                        <p:tav tm="100000">
                                          <p:val>
                                            <p:strVal val="#ppt_x"/>
                                          </p:val>
                                        </p:tav>
                                      </p:tavLst>
                                    </p:anim>
                                    <p:anim calcmode="lin" valueType="num">
                                      <p:cBhvr additive="base">
                                        <p:cTn id="36" dur="500" fill="hold"/>
                                        <p:tgtEl>
                                          <p:spTgt spid="13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500" fill="hold"/>
                                        <p:tgtEl>
                                          <p:spTgt spid="35"/>
                                        </p:tgtEl>
                                        <p:attrNameLst>
                                          <p:attrName>ppt_x</p:attrName>
                                        </p:attrNameLst>
                                      </p:cBhvr>
                                      <p:tavLst>
                                        <p:tav tm="0">
                                          <p:val>
                                            <p:strVal val="#ppt_x"/>
                                          </p:val>
                                        </p:tav>
                                        <p:tav tm="100000">
                                          <p:val>
                                            <p:strVal val="#ppt_x"/>
                                          </p:val>
                                        </p:tav>
                                      </p:tavLst>
                                    </p:anim>
                                    <p:anim calcmode="lin" valueType="num">
                                      <p:cBhvr additive="base">
                                        <p:cTn id="40" dur="500" fill="hold"/>
                                        <p:tgtEl>
                                          <p:spTgt spid="3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ppt_x"/>
                                          </p:val>
                                        </p:tav>
                                        <p:tav tm="100000">
                                          <p:val>
                                            <p:strVal val="#ppt_x"/>
                                          </p:val>
                                        </p:tav>
                                      </p:tavLst>
                                    </p:anim>
                                    <p:anim calcmode="lin" valueType="num">
                                      <p:cBhvr additive="base">
                                        <p:cTn id="44" dur="5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fill="hold"/>
                                        <p:tgtEl>
                                          <p:spTgt spid="37"/>
                                        </p:tgtEl>
                                        <p:attrNameLst>
                                          <p:attrName>ppt_x</p:attrName>
                                        </p:attrNameLst>
                                      </p:cBhvr>
                                      <p:tavLst>
                                        <p:tav tm="0">
                                          <p:val>
                                            <p:strVal val="#ppt_x"/>
                                          </p:val>
                                        </p:tav>
                                        <p:tav tm="100000">
                                          <p:val>
                                            <p:strVal val="#ppt_x"/>
                                          </p:val>
                                        </p:tav>
                                      </p:tavLst>
                                    </p:anim>
                                    <p:anim calcmode="lin" valueType="num">
                                      <p:cBhvr additive="base">
                                        <p:cTn id="48" dur="500" fill="hold"/>
                                        <p:tgtEl>
                                          <p:spTgt spid="3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additive="base">
                                        <p:cTn id="51" dur="500" fill="hold"/>
                                        <p:tgtEl>
                                          <p:spTgt spid="38"/>
                                        </p:tgtEl>
                                        <p:attrNameLst>
                                          <p:attrName>ppt_x</p:attrName>
                                        </p:attrNameLst>
                                      </p:cBhvr>
                                      <p:tavLst>
                                        <p:tav tm="0">
                                          <p:val>
                                            <p:strVal val="#ppt_x"/>
                                          </p:val>
                                        </p:tav>
                                        <p:tav tm="100000">
                                          <p:val>
                                            <p:strVal val="#ppt_x"/>
                                          </p:val>
                                        </p:tav>
                                      </p:tavLst>
                                    </p:anim>
                                    <p:anim calcmode="lin" valueType="num">
                                      <p:cBhvr additive="base">
                                        <p:cTn id="52" dur="500" fill="hold"/>
                                        <p:tgtEl>
                                          <p:spTgt spid="38"/>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 calcmode="lin" valueType="num">
                                      <p:cBhvr additive="base">
                                        <p:cTn id="55" dur="500" fill="hold"/>
                                        <p:tgtEl>
                                          <p:spTgt spid="39"/>
                                        </p:tgtEl>
                                        <p:attrNameLst>
                                          <p:attrName>ppt_x</p:attrName>
                                        </p:attrNameLst>
                                      </p:cBhvr>
                                      <p:tavLst>
                                        <p:tav tm="0">
                                          <p:val>
                                            <p:strVal val="#ppt_x"/>
                                          </p:val>
                                        </p:tav>
                                        <p:tav tm="100000">
                                          <p:val>
                                            <p:strVal val="#ppt_x"/>
                                          </p:val>
                                        </p:tav>
                                      </p:tavLst>
                                    </p:anim>
                                    <p:anim calcmode="lin" valueType="num">
                                      <p:cBhvr additive="base">
                                        <p:cTn id="56" dur="500" fill="hold"/>
                                        <p:tgtEl>
                                          <p:spTgt spid="3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anim calcmode="lin" valueType="num">
                                      <p:cBhvr additive="base">
                                        <p:cTn id="59" dur="500" fill="hold"/>
                                        <p:tgtEl>
                                          <p:spTgt spid="47"/>
                                        </p:tgtEl>
                                        <p:attrNameLst>
                                          <p:attrName>ppt_x</p:attrName>
                                        </p:attrNameLst>
                                      </p:cBhvr>
                                      <p:tavLst>
                                        <p:tav tm="0">
                                          <p:val>
                                            <p:strVal val="#ppt_x"/>
                                          </p:val>
                                        </p:tav>
                                        <p:tav tm="100000">
                                          <p:val>
                                            <p:strVal val="#ppt_x"/>
                                          </p:val>
                                        </p:tav>
                                      </p:tavLst>
                                    </p:anim>
                                    <p:anim calcmode="lin" valueType="num">
                                      <p:cBhvr additive="base">
                                        <p:cTn id="60" dur="500" fill="hold"/>
                                        <p:tgtEl>
                                          <p:spTgt spid="47"/>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 calcmode="lin" valueType="num">
                                      <p:cBhvr additive="base">
                                        <p:cTn id="63" dur="500" fill="hold"/>
                                        <p:tgtEl>
                                          <p:spTgt spid="5"/>
                                        </p:tgtEl>
                                        <p:attrNameLst>
                                          <p:attrName>ppt_x</p:attrName>
                                        </p:attrNameLst>
                                      </p:cBhvr>
                                      <p:tavLst>
                                        <p:tav tm="0">
                                          <p:val>
                                            <p:strVal val="#ppt_x"/>
                                          </p:val>
                                        </p:tav>
                                        <p:tav tm="100000">
                                          <p:val>
                                            <p:strVal val="#ppt_x"/>
                                          </p:val>
                                        </p:tav>
                                      </p:tavLst>
                                    </p:anim>
                                    <p:anim calcmode="lin" valueType="num">
                                      <p:cBhvr additive="base">
                                        <p:cTn id="64" dur="500" fill="hold"/>
                                        <p:tgtEl>
                                          <p:spTgt spid="5"/>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40"/>
                                        </p:tgtEl>
                                        <p:attrNameLst>
                                          <p:attrName>style.visibility</p:attrName>
                                        </p:attrNameLst>
                                      </p:cBhvr>
                                      <p:to>
                                        <p:strVal val="visible"/>
                                      </p:to>
                                    </p:set>
                                    <p:anim calcmode="lin" valueType="num">
                                      <p:cBhvr additive="base">
                                        <p:cTn id="67" dur="500" fill="hold"/>
                                        <p:tgtEl>
                                          <p:spTgt spid="40"/>
                                        </p:tgtEl>
                                        <p:attrNameLst>
                                          <p:attrName>ppt_x</p:attrName>
                                        </p:attrNameLst>
                                      </p:cBhvr>
                                      <p:tavLst>
                                        <p:tav tm="0">
                                          <p:val>
                                            <p:strVal val="#ppt_x"/>
                                          </p:val>
                                        </p:tav>
                                        <p:tav tm="100000">
                                          <p:val>
                                            <p:strVal val="#ppt_x"/>
                                          </p:val>
                                        </p:tav>
                                      </p:tavLst>
                                    </p:anim>
                                    <p:anim calcmode="lin" valueType="num">
                                      <p:cBhvr additive="base">
                                        <p:cTn id="68" dur="500" fill="hold"/>
                                        <p:tgtEl>
                                          <p:spTgt spid="40"/>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64"/>
                                        </p:tgtEl>
                                        <p:attrNameLst>
                                          <p:attrName>style.visibility</p:attrName>
                                        </p:attrNameLst>
                                      </p:cBhvr>
                                      <p:to>
                                        <p:strVal val="visible"/>
                                      </p:to>
                                    </p:set>
                                    <p:anim calcmode="lin" valueType="num">
                                      <p:cBhvr additive="base">
                                        <p:cTn id="71" dur="500" fill="hold"/>
                                        <p:tgtEl>
                                          <p:spTgt spid="64"/>
                                        </p:tgtEl>
                                        <p:attrNameLst>
                                          <p:attrName>ppt_x</p:attrName>
                                        </p:attrNameLst>
                                      </p:cBhvr>
                                      <p:tavLst>
                                        <p:tav tm="0">
                                          <p:val>
                                            <p:strVal val="#ppt_x"/>
                                          </p:val>
                                        </p:tav>
                                        <p:tav tm="100000">
                                          <p:val>
                                            <p:strVal val="#ppt_x"/>
                                          </p:val>
                                        </p:tav>
                                      </p:tavLst>
                                    </p:anim>
                                    <p:anim calcmode="lin" valueType="num">
                                      <p:cBhvr additive="base">
                                        <p:cTn id="72"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6" presetClass="entr" presetSubtype="0" fill="hold" grpId="0" nodeType="click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wipe(down)">
                                      <p:cBhvr>
                                        <p:cTn id="77" dur="435">
                                          <p:stCondLst>
                                            <p:cond delay="0"/>
                                          </p:stCondLst>
                                        </p:cTn>
                                        <p:tgtEl>
                                          <p:spTgt spid="13"/>
                                        </p:tgtEl>
                                      </p:cBhvr>
                                    </p:animEffect>
                                    <p:anim calcmode="lin" valueType="num">
                                      <p:cBhvr>
                                        <p:cTn id="78" dur="1367"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79" dur="498"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80" dur="498" tmFilter="0, 0; 0.125,0.2665; 0.25,0.4; 0.375,0.465; 0.5,0.5;  0.625,0.535; 0.75,0.6; 0.875,0.7335; 1,1">
                                          <p:stCondLst>
                                            <p:cond delay="498"/>
                                          </p:stCondLst>
                                        </p:cTn>
                                        <p:tgtEl>
                                          <p:spTgt spid="13"/>
                                        </p:tgtEl>
                                        <p:attrNameLst>
                                          <p:attrName>ppt_y</p:attrName>
                                        </p:attrNameLst>
                                      </p:cBhvr>
                                      <p:tavLst>
                                        <p:tav tm="0" fmla="#ppt_y-sin(pi*$)/9">
                                          <p:val>
                                            <p:fltVal val="0"/>
                                          </p:val>
                                        </p:tav>
                                        <p:tav tm="100000">
                                          <p:val>
                                            <p:fltVal val="1"/>
                                          </p:val>
                                        </p:tav>
                                      </p:tavLst>
                                    </p:anim>
                                    <p:anim calcmode="lin" valueType="num">
                                      <p:cBhvr>
                                        <p:cTn id="81" dur="249" tmFilter="0, 0; 0.125,0.2665; 0.25,0.4; 0.375,0.465; 0.5,0.5;  0.625,0.535; 0.75,0.6; 0.875,0.7335; 1,1">
                                          <p:stCondLst>
                                            <p:cond delay="993"/>
                                          </p:stCondLst>
                                        </p:cTn>
                                        <p:tgtEl>
                                          <p:spTgt spid="13"/>
                                        </p:tgtEl>
                                        <p:attrNameLst>
                                          <p:attrName>ppt_y</p:attrName>
                                        </p:attrNameLst>
                                      </p:cBhvr>
                                      <p:tavLst>
                                        <p:tav tm="0" fmla="#ppt_y-sin(pi*$)/27">
                                          <p:val>
                                            <p:fltVal val="0"/>
                                          </p:val>
                                        </p:tav>
                                        <p:tav tm="100000">
                                          <p:val>
                                            <p:fltVal val="1"/>
                                          </p:val>
                                        </p:tav>
                                      </p:tavLst>
                                    </p:anim>
                                    <p:anim calcmode="lin" valueType="num">
                                      <p:cBhvr>
                                        <p:cTn id="82" dur="123" tmFilter="0, 0; 0.125,0.2665; 0.25,0.4; 0.375,0.465; 0.5,0.5;  0.625,0.535; 0.75,0.6; 0.875,0.7335; 1,1">
                                          <p:stCondLst>
                                            <p:cond delay="1242"/>
                                          </p:stCondLst>
                                        </p:cTn>
                                        <p:tgtEl>
                                          <p:spTgt spid="13"/>
                                        </p:tgtEl>
                                        <p:attrNameLst>
                                          <p:attrName>ppt_y</p:attrName>
                                        </p:attrNameLst>
                                      </p:cBhvr>
                                      <p:tavLst>
                                        <p:tav tm="0" fmla="#ppt_y-sin(pi*$)/81">
                                          <p:val>
                                            <p:fltVal val="0"/>
                                          </p:val>
                                        </p:tav>
                                        <p:tav tm="100000">
                                          <p:val>
                                            <p:fltVal val="1"/>
                                          </p:val>
                                        </p:tav>
                                      </p:tavLst>
                                    </p:anim>
                                    <p:animScale>
                                      <p:cBhvr>
                                        <p:cTn id="83" dur="20">
                                          <p:stCondLst>
                                            <p:cond delay="487"/>
                                          </p:stCondLst>
                                        </p:cTn>
                                        <p:tgtEl>
                                          <p:spTgt spid="13"/>
                                        </p:tgtEl>
                                      </p:cBhvr>
                                      <p:to x="100000" y="60000"/>
                                    </p:animScale>
                                    <p:animScale>
                                      <p:cBhvr>
                                        <p:cTn id="84" dur="124" decel="50000">
                                          <p:stCondLst>
                                            <p:cond delay="507"/>
                                          </p:stCondLst>
                                        </p:cTn>
                                        <p:tgtEl>
                                          <p:spTgt spid="13"/>
                                        </p:tgtEl>
                                      </p:cBhvr>
                                      <p:to x="100000" y="100000"/>
                                    </p:animScale>
                                    <p:animScale>
                                      <p:cBhvr>
                                        <p:cTn id="85" dur="20">
                                          <p:stCondLst>
                                            <p:cond delay="984"/>
                                          </p:stCondLst>
                                        </p:cTn>
                                        <p:tgtEl>
                                          <p:spTgt spid="13"/>
                                        </p:tgtEl>
                                      </p:cBhvr>
                                      <p:to x="100000" y="80000"/>
                                    </p:animScale>
                                    <p:animScale>
                                      <p:cBhvr>
                                        <p:cTn id="86" dur="124" decel="50000">
                                          <p:stCondLst>
                                            <p:cond delay="1004"/>
                                          </p:stCondLst>
                                        </p:cTn>
                                        <p:tgtEl>
                                          <p:spTgt spid="13"/>
                                        </p:tgtEl>
                                      </p:cBhvr>
                                      <p:to x="100000" y="100000"/>
                                    </p:animScale>
                                    <p:animScale>
                                      <p:cBhvr>
                                        <p:cTn id="87" dur="20">
                                          <p:stCondLst>
                                            <p:cond delay="1231"/>
                                          </p:stCondLst>
                                        </p:cTn>
                                        <p:tgtEl>
                                          <p:spTgt spid="13"/>
                                        </p:tgtEl>
                                      </p:cBhvr>
                                      <p:to x="100000" y="90000"/>
                                    </p:animScale>
                                    <p:animScale>
                                      <p:cBhvr>
                                        <p:cTn id="88" dur="124" decel="50000">
                                          <p:stCondLst>
                                            <p:cond delay="1251"/>
                                          </p:stCondLst>
                                        </p:cTn>
                                        <p:tgtEl>
                                          <p:spTgt spid="13"/>
                                        </p:tgtEl>
                                      </p:cBhvr>
                                      <p:to x="100000" y="100000"/>
                                    </p:animScale>
                                    <p:animScale>
                                      <p:cBhvr>
                                        <p:cTn id="89" dur="20">
                                          <p:stCondLst>
                                            <p:cond delay="1356"/>
                                          </p:stCondLst>
                                        </p:cTn>
                                        <p:tgtEl>
                                          <p:spTgt spid="13"/>
                                        </p:tgtEl>
                                      </p:cBhvr>
                                      <p:to x="100000" y="95000"/>
                                    </p:animScale>
                                    <p:animScale>
                                      <p:cBhvr>
                                        <p:cTn id="90" dur="124" decel="50000">
                                          <p:stCondLst>
                                            <p:cond delay="1376"/>
                                          </p:stCondLst>
                                        </p:cTn>
                                        <p:tgtEl>
                                          <p:spTgt spid="13"/>
                                        </p:tgtEl>
                                      </p:cBhvr>
                                      <p:to x="100000" y="100000"/>
                                    </p:animScale>
                                  </p:childTnLst>
                                </p:cTn>
                              </p:par>
                            </p:childTnLst>
                          </p:cTn>
                        </p:par>
                      </p:childTnLst>
                    </p:cTn>
                  </p:par>
                  <p:par>
                    <p:cTn id="91" fill="hold">
                      <p:stCondLst>
                        <p:cond delay="indefinite"/>
                      </p:stCondLst>
                      <p:childTnLst>
                        <p:par>
                          <p:cTn id="92" fill="hold">
                            <p:stCondLst>
                              <p:cond delay="0"/>
                            </p:stCondLst>
                            <p:childTnLst>
                              <p:par>
                                <p:cTn id="93" presetID="26" presetClass="entr" presetSubtype="0" fill="hold" grpId="0" nodeType="clickEffect">
                                  <p:stCondLst>
                                    <p:cond delay="0"/>
                                  </p:stCondLst>
                                  <p:childTnLst>
                                    <p:set>
                                      <p:cBhvr>
                                        <p:cTn id="94" dur="1" fill="hold">
                                          <p:stCondLst>
                                            <p:cond delay="0"/>
                                          </p:stCondLst>
                                        </p:cTn>
                                        <p:tgtEl>
                                          <p:spTgt spid="61"/>
                                        </p:tgtEl>
                                        <p:attrNameLst>
                                          <p:attrName>style.visibility</p:attrName>
                                        </p:attrNameLst>
                                      </p:cBhvr>
                                      <p:to>
                                        <p:strVal val="visible"/>
                                      </p:to>
                                    </p:set>
                                    <p:animEffect transition="in" filter="wipe(down)">
                                      <p:cBhvr>
                                        <p:cTn id="95" dur="435">
                                          <p:stCondLst>
                                            <p:cond delay="0"/>
                                          </p:stCondLst>
                                        </p:cTn>
                                        <p:tgtEl>
                                          <p:spTgt spid="61"/>
                                        </p:tgtEl>
                                      </p:cBhvr>
                                    </p:animEffect>
                                    <p:anim calcmode="lin" valueType="num">
                                      <p:cBhvr>
                                        <p:cTn id="96" dur="1367" tmFilter="0,0; 0.14,0.36; 0.43,0.73; 0.71,0.91; 1.0,1.0">
                                          <p:stCondLst>
                                            <p:cond delay="0"/>
                                          </p:stCondLst>
                                        </p:cTn>
                                        <p:tgtEl>
                                          <p:spTgt spid="61"/>
                                        </p:tgtEl>
                                        <p:attrNameLst>
                                          <p:attrName>ppt_x</p:attrName>
                                        </p:attrNameLst>
                                      </p:cBhvr>
                                      <p:tavLst>
                                        <p:tav tm="0">
                                          <p:val>
                                            <p:strVal val="#ppt_x-0.25"/>
                                          </p:val>
                                        </p:tav>
                                        <p:tav tm="100000">
                                          <p:val>
                                            <p:strVal val="#ppt_x"/>
                                          </p:val>
                                        </p:tav>
                                      </p:tavLst>
                                    </p:anim>
                                    <p:anim calcmode="lin" valueType="num">
                                      <p:cBhvr>
                                        <p:cTn id="97" dur="498" tmFilter="0.0,0.0; 0.25,0.07; 0.50,0.2; 0.75,0.467; 1.0,1.0">
                                          <p:stCondLst>
                                            <p:cond delay="0"/>
                                          </p:stCondLst>
                                        </p:cTn>
                                        <p:tgtEl>
                                          <p:spTgt spid="61"/>
                                        </p:tgtEl>
                                        <p:attrNameLst>
                                          <p:attrName>ppt_y</p:attrName>
                                        </p:attrNameLst>
                                      </p:cBhvr>
                                      <p:tavLst>
                                        <p:tav tm="0" fmla="#ppt_y-sin(pi*$)/3">
                                          <p:val>
                                            <p:fltVal val="0.5"/>
                                          </p:val>
                                        </p:tav>
                                        <p:tav tm="100000">
                                          <p:val>
                                            <p:fltVal val="1"/>
                                          </p:val>
                                        </p:tav>
                                      </p:tavLst>
                                    </p:anim>
                                    <p:anim calcmode="lin" valueType="num">
                                      <p:cBhvr>
                                        <p:cTn id="98" dur="498" tmFilter="0, 0; 0.125,0.2665; 0.25,0.4; 0.375,0.465; 0.5,0.5;  0.625,0.535; 0.75,0.6; 0.875,0.7335; 1,1">
                                          <p:stCondLst>
                                            <p:cond delay="498"/>
                                          </p:stCondLst>
                                        </p:cTn>
                                        <p:tgtEl>
                                          <p:spTgt spid="61"/>
                                        </p:tgtEl>
                                        <p:attrNameLst>
                                          <p:attrName>ppt_y</p:attrName>
                                        </p:attrNameLst>
                                      </p:cBhvr>
                                      <p:tavLst>
                                        <p:tav tm="0" fmla="#ppt_y-sin(pi*$)/9">
                                          <p:val>
                                            <p:fltVal val="0"/>
                                          </p:val>
                                        </p:tav>
                                        <p:tav tm="100000">
                                          <p:val>
                                            <p:fltVal val="1"/>
                                          </p:val>
                                        </p:tav>
                                      </p:tavLst>
                                    </p:anim>
                                    <p:anim calcmode="lin" valueType="num">
                                      <p:cBhvr>
                                        <p:cTn id="99" dur="249" tmFilter="0, 0; 0.125,0.2665; 0.25,0.4; 0.375,0.465; 0.5,0.5;  0.625,0.535; 0.75,0.6; 0.875,0.7335; 1,1">
                                          <p:stCondLst>
                                            <p:cond delay="993"/>
                                          </p:stCondLst>
                                        </p:cTn>
                                        <p:tgtEl>
                                          <p:spTgt spid="61"/>
                                        </p:tgtEl>
                                        <p:attrNameLst>
                                          <p:attrName>ppt_y</p:attrName>
                                        </p:attrNameLst>
                                      </p:cBhvr>
                                      <p:tavLst>
                                        <p:tav tm="0" fmla="#ppt_y-sin(pi*$)/27">
                                          <p:val>
                                            <p:fltVal val="0"/>
                                          </p:val>
                                        </p:tav>
                                        <p:tav tm="100000">
                                          <p:val>
                                            <p:fltVal val="1"/>
                                          </p:val>
                                        </p:tav>
                                      </p:tavLst>
                                    </p:anim>
                                    <p:anim calcmode="lin" valueType="num">
                                      <p:cBhvr>
                                        <p:cTn id="100" dur="123" tmFilter="0, 0; 0.125,0.2665; 0.25,0.4; 0.375,0.465; 0.5,0.5;  0.625,0.535; 0.75,0.6; 0.875,0.7335; 1,1">
                                          <p:stCondLst>
                                            <p:cond delay="1242"/>
                                          </p:stCondLst>
                                        </p:cTn>
                                        <p:tgtEl>
                                          <p:spTgt spid="61"/>
                                        </p:tgtEl>
                                        <p:attrNameLst>
                                          <p:attrName>ppt_y</p:attrName>
                                        </p:attrNameLst>
                                      </p:cBhvr>
                                      <p:tavLst>
                                        <p:tav tm="0" fmla="#ppt_y-sin(pi*$)/81">
                                          <p:val>
                                            <p:fltVal val="0"/>
                                          </p:val>
                                        </p:tav>
                                        <p:tav tm="100000">
                                          <p:val>
                                            <p:fltVal val="1"/>
                                          </p:val>
                                        </p:tav>
                                      </p:tavLst>
                                    </p:anim>
                                    <p:animScale>
                                      <p:cBhvr>
                                        <p:cTn id="101" dur="20">
                                          <p:stCondLst>
                                            <p:cond delay="487"/>
                                          </p:stCondLst>
                                        </p:cTn>
                                        <p:tgtEl>
                                          <p:spTgt spid="61"/>
                                        </p:tgtEl>
                                      </p:cBhvr>
                                      <p:to x="100000" y="60000"/>
                                    </p:animScale>
                                    <p:animScale>
                                      <p:cBhvr>
                                        <p:cTn id="102" dur="124" decel="50000">
                                          <p:stCondLst>
                                            <p:cond delay="507"/>
                                          </p:stCondLst>
                                        </p:cTn>
                                        <p:tgtEl>
                                          <p:spTgt spid="61"/>
                                        </p:tgtEl>
                                      </p:cBhvr>
                                      <p:to x="100000" y="100000"/>
                                    </p:animScale>
                                    <p:animScale>
                                      <p:cBhvr>
                                        <p:cTn id="103" dur="20">
                                          <p:stCondLst>
                                            <p:cond delay="984"/>
                                          </p:stCondLst>
                                        </p:cTn>
                                        <p:tgtEl>
                                          <p:spTgt spid="61"/>
                                        </p:tgtEl>
                                      </p:cBhvr>
                                      <p:to x="100000" y="80000"/>
                                    </p:animScale>
                                    <p:animScale>
                                      <p:cBhvr>
                                        <p:cTn id="104" dur="124" decel="50000">
                                          <p:stCondLst>
                                            <p:cond delay="1004"/>
                                          </p:stCondLst>
                                        </p:cTn>
                                        <p:tgtEl>
                                          <p:spTgt spid="61"/>
                                        </p:tgtEl>
                                      </p:cBhvr>
                                      <p:to x="100000" y="100000"/>
                                    </p:animScale>
                                    <p:animScale>
                                      <p:cBhvr>
                                        <p:cTn id="105" dur="20">
                                          <p:stCondLst>
                                            <p:cond delay="1231"/>
                                          </p:stCondLst>
                                        </p:cTn>
                                        <p:tgtEl>
                                          <p:spTgt spid="61"/>
                                        </p:tgtEl>
                                      </p:cBhvr>
                                      <p:to x="100000" y="90000"/>
                                    </p:animScale>
                                    <p:animScale>
                                      <p:cBhvr>
                                        <p:cTn id="106" dur="124" decel="50000">
                                          <p:stCondLst>
                                            <p:cond delay="1251"/>
                                          </p:stCondLst>
                                        </p:cTn>
                                        <p:tgtEl>
                                          <p:spTgt spid="61"/>
                                        </p:tgtEl>
                                      </p:cBhvr>
                                      <p:to x="100000" y="100000"/>
                                    </p:animScale>
                                    <p:animScale>
                                      <p:cBhvr>
                                        <p:cTn id="107" dur="20">
                                          <p:stCondLst>
                                            <p:cond delay="1356"/>
                                          </p:stCondLst>
                                        </p:cTn>
                                        <p:tgtEl>
                                          <p:spTgt spid="61"/>
                                        </p:tgtEl>
                                      </p:cBhvr>
                                      <p:to x="100000" y="95000"/>
                                    </p:animScale>
                                    <p:animScale>
                                      <p:cBhvr>
                                        <p:cTn id="108" dur="124" decel="50000">
                                          <p:stCondLst>
                                            <p:cond delay="1376"/>
                                          </p:stCondLst>
                                        </p:cTn>
                                        <p:tgtEl>
                                          <p:spTgt spid="61"/>
                                        </p:tgtEl>
                                      </p:cBhvr>
                                      <p:to x="100000" y="100000"/>
                                    </p:animScale>
                                  </p:childTnLst>
                                </p:cTn>
                              </p:par>
                            </p:childTnLst>
                          </p:cTn>
                        </p:par>
                      </p:childTnLst>
                    </p:cTn>
                  </p:par>
                  <p:par>
                    <p:cTn id="109" fill="hold">
                      <p:stCondLst>
                        <p:cond delay="indefinite"/>
                      </p:stCondLst>
                      <p:childTnLst>
                        <p:par>
                          <p:cTn id="110" fill="hold">
                            <p:stCondLst>
                              <p:cond delay="0"/>
                            </p:stCondLst>
                            <p:childTnLst>
                              <p:par>
                                <p:cTn id="111" presetID="26" presetClass="entr" presetSubtype="0" fill="hold" grpId="0" nodeType="clickEffect">
                                  <p:stCondLst>
                                    <p:cond delay="0"/>
                                  </p:stCondLst>
                                  <p:childTnLst>
                                    <p:set>
                                      <p:cBhvr>
                                        <p:cTn id="112" dur="1" fill="hold">
                                          <p:stCondLst>
                                            <p:cond delay="0"/>
                                          </p:stCondLst>
                                        </p:cTn>
                                        <p:tgtEl>
                                          <p:spTgt spid="62"/>
                                        </p:tgtEl>
                                        <p:attrNameLst>
                                          <p:attrName>style.visibility</p:attrName>
                                        </p:attrNameLst>
                                      </p:cBhvr>
                                      <p:to>
                                        <p:strVal val="visible"/>
                                      </p:to>
                                    </p:set>
                                    <p:animEffect transition="in" filter="wipe(down)">
                                      <p:cBhvr>
                                        <p:cTn id="113" dur="435">
                                          <p:stCondLst>
                                            <p:cond delay="0"/>
                                          </p:stCondLst>
                                        </p:cTn>
                                        <p:tgtEl>
                                          <p:spTgt spid="62"/>
                                        </p:tgtEl>
                                      </p:cBhvr>
                                    </p:animEffect>
                                    <p:anim calcmode="lin" valueType="num">
                                      <p:cBhvr>
                                        <p:cTn id="114" dur="1367" tmFilter="0,0; 0.14,0.36; 0.43,0.73; 0.71,0.91; 1.0,1.0">
                                          <p:stCondLst>
                                            <p:cond delay="0"/>
                                          </p:stCondLst>
                                        </p:cTn>
                                        <p:tgtEl>
                                          <p:spTgt spid="62"/>
                                        </p:tgtEl>
                                        <p:attrNameLst>
                                          <p:attrName>ppt_x</p:attrName>
                                        </p:attrNameLst>
                                      </p:cBhvr>
                                      <p:tavLst>
                                        <p:tav tm="0">
                                          <p:val>
                                            <p:strVal val="#ppt_x-0.25"/>
                                          </p:val>
                                        </p:tav>
                                        <p:tav tm="100000">
                                          <p:val>
                                            <p:strVal val="#ppt_x"/>
                                          </p:val>
                                        </p:tav>
                                      </p:tavLst>
                                    </p:anim>
                                    <p:anim calcmode="lin" valueType="num">
                                      <p:cBhvr>
                                        <p:cTn id="115" dur="498" tmFilter="0.0,0.0; 0.25,0.07; 0.50,0.2; 0.75,0.467; 1.0,1.0">
                                          <p:stCondLst>
                                            <p:cond delay="0"/>
                                          </p:stCondLst>
                                        </p:cTn>
                                        <p:tgtEl>
                                          <p:spTgt spid="62"/>
                                        </p:tgtEl>
                                        <p:attrNameLst>
                                          <p:attrName>ppt_y</p:attrName>
                                        </p:attrNameLst>
                                      </p:cBhvr>
                                      <p:tavLst>
                                        <p:tav tm="0" fmla="#ppt_y-sin(pi*$)/3">
                                          <p:val>
                                            <p:fltVal val="0.5"/>
                                          </p:val>
                                        </p:tav>
                                        <p:tav tm="100000">
                                          <p:val>
                                            <p:fltVal val="1"/>
                                          </p:val>
                                        </p:tav>
                                      </p:tavLst>
                                    </p:anim>
                                    <p:anim calcmode="lin" valueType="num">
                                      <p:cBhvr>
                                        <p:cTn id="116" dur="498" tmFilter="0, 0; 0.125,0.2665; 0.25,0.4; 0.375,0.465; 0.5,0.5;  0.625,0.535; 0.75,0.6; 0.875,0.7335; 1,1">
                                          <p:stCondLst>
                                            <p:cond delay="498"/>
                                          </p:stCondLst>
                                        </p:cTn>
                                        <p:tgtEl>
                                          <p:spTgt spid="62"/>
                                        </p:tgtEl>
                                        <p:attrNameLst>
                                          <p:attrName>ppt_y</p:attrName>
                                        </p:attrNameLst>
                                      </p:cBhvr>
                                      <p:tavLst>
                                        <p:tav tm="0" fmla="#ppt_y-sin(pi*$)/9">
                                          <p:val>
                                            <p:fltVal val="0"/>
                                          </p:val>
                                        </p:tav>
                                        <p:tav tm="100000">
                                          <p:val>
                                            <p:fltVal val="1"/>
                                          </p:val>
                                        </p:tav>
                                      </p:tavLst>
                                    </p:anim>
                                    <p:anim calcmode="lin" valueType="num">
                                      <p:cBhvr>
                                        <p:cTn id="117" dur="249" tmFilter="0, 0; 0.125,0.2665; 0.25,0.4; 0.375,0.465; 0.5,0.5;  0.625,0.535; 0.75,0.6; 0.875,0.7335; 1,1">
                                          <p:stCondLst>
                                            <p:cond delay="993"/>
                                          </p:stCondLst>
                                        </p:cTn>
                                        <p:tgtEl>
                                          <p:spTgt spid="62"/>
                                        </p:tgtEl>
                                        <p:attrNameLst>
                                          <p:attrName>ppt_y</p:attrName>
                                        </p:attrNameLst>
                                      </p:cBhvr>
                                      <p:tavLst>
                                        <p:tav tm="0" fmla="#ppt_y-sin(pi*$)/27">
                                          <p:val>
                                            <p:fltVal val="0"/>
                                          </p:val>
                                        </p:tav>
                                        <p:tav tm="100000">
                                          <p:val>
                                            <p:fltVal val="1"/>
                                          </p:val>
                                        </p:tav>
                                      </p:tavLst>
                                    </p:anim>
                                    <p:anim calcmode="lin" valueType="num">
                                      <p:cBhvr>
                                        <p:cTn id="118" dur="123" tmFilter="0, 0; 0.125,0.2665; 0.25,0.4; 0.375,0.465; 0.5,0.5;  0.625,0.535; 0.75,0.6; 0.875,0.7335; 1,1">
                                          <p:stCondLst>
                                            <p:cond delay="1242"/>
                                          </p:stCondLst>
                                        </p:cTn>
                                        <p:tgtEl>
                                          <p:spTgt spid="62"/>
                                        </p:tgtEl>
                                        <p:attrNameLst>
                                          <p:attrName>ppt_y</p:attrName>
                                        </p:attrNameLst>
                                      </p:cBhvr>
                                      <p:tavLst>
                                        <p:tav tm="0" fmla="#ppt_y-sin(pi*$)/81">
                                          <p:val>
                                            <p:fltVal val="0"/>
                                          </p:val>
                                        </p:tav>
                                        <p:tav tm="100000">
                                          <p:val>
                                            <p:fltVal val="1"/>
                                          </p:val>
                                        </p:tav>
                                      </p:tavLst>
                                    </p:anim>
                                    <p:animScale>
                                      <p:cBhvr>
                                        <p:cTn id="119" dur="20">
                                          <p:stCondLst>
                                            <p:cond delay="487"/>
                                          </p:stCondLst>
                                        </p:cTn>
                                        <p:tgtEl>
                                          <p:spTgt spid="62"/>
                                        </p:tgtEl>
                                      </p:cBhvr>
                                      <p:to x="100000" y="60000"/>
                                    </p:animScale>
                                    <p:animScale>
                                      <p:cBhvr>
                                        <p:cTn id="120" dur="124" decel="50000">
                                          <p:stCondLst>
                                            <p:cond delay="507"/>
                                          </p:stCondLst>
                                        </p:cTn>
                                        <p:tgtEl>
                                          <p:spTgt spid="62"/>
                                        </p:tgtEl>
                                      </p:cBhvr>
                                      <p:to x="100000" y="100000"/>
                                    </p:animScale>
                                    <p:animScale>
                                      <p:cBhvr>
                                        <p:cTn id="121" dur="20">
                                          <p:stCondLst>
                                            <p:cond delay="984"/>
                                          </p:stCondLst>
                                        </p:cTn>
                                        <p:tgtEl>
                                          <p:spTgt spid="62"/>
                                        </p:tgtEl>
                                      </p:cBhvr>
                                      <p:to x="100000" y="80000"/>
                                    </p:animScale>
                                    <p:animScale>
                                      <p:cBhvr>
                                        <p:cTn id="122" dur="124" decel="50000">
                                          <p:stCondLst>
                                            <p:cond delay="1004"/>
                                          </p:stCondLst>
                                        </p:cTn>
                                        <p:tgtEl>
                                          <p:spTgt spid="62"/>
                                        </p:tgtEl>
                                      </p:cBhvr>
                                      <p:to x="100000" y="100000"/>
                                    </p:animScale>
                                    <p:animScale>
                                      <p:cBhvr>
                                        <p:cTn id="123" dur="20">
                                          <p:stCondLst>
                                            <p:cond delay="1231"/>
                                          </p:stCondLst>
                                        </p:cTn>
                                        <p:tgtEl>
                                          <p:spTgt spid="62"/>
                                        </p:tgtEl>
                                      </p:cBhvr>
                                      <p:to x="100000" y="90000"/>
                                    </p:animScale>
                                    <p:animScale>
                                      <p:cBhvr>
                                        <p:cTn id="124" dur="124" decel="50000">
                                          <p:stCondLst>
                                            <p:cond delay="1251"/>
                                          </p:stCondLst>
                                        </p:cTn>
                                        <p:tgtEl>
                                          <p:spTgt spid="62"/>
                                        </p:tgtEl>
                                      </p:cBhvr>
                                      <p:to x="100000" y="100000"/>
                                    </p:animScale>
                                    <p:animScale>
                                      <p:cBhvr>
                                        <p:cTn id="125" dur="20">
                                          <p:stCondLst>
                                            <p:cond delay="1356"/>
                                          </p:stCondLst>
                                        </p:cTn>
                                        <p:tgtEl>
                                          <p:spTgt spid="62"/>
                                        </p:tgtEl>
                                      </p:cBhvr>
                                      <p:to x="100000" y="95000"/>
                                    </p:animScale>
                                    <p:animScale>
                                      <p:cBhvr>
                                        <p:cTn id="126" dur="124" decel="50000">
                                          <p:stCondLst>
                                            <p:cond delay="1376"/>
                                          </p:stCondLst>
                                        </p:cTn>
                                        <p:tgtEl>
                                          <p:spTgt spid="62"/>
                                        </p:tgtEl>
                                      </p:cBhvr>
                                      <p:to x="100000" y="100000"/>
                                    </p:animScale>
                                  </p:childTnLst>
                                </p:cTn>
                              </p:par>
                            </p:childTnLst>
                          </p:cTn>
                        </p:par>
                      </p:childTnLst>
                    </p:cTn>
                  </p:par>
                  <p:par>
                    <p:cTn id="127" fill="hold">
                      <p:stCondLst>
                        <p:cond delay="indefinite"/>
                      </p:stCondLst>
                      <p:childTnLst>
                        <p:par>
                          <p:cTn id="128" fill="hold">
                            <p:stCondLst>
                              <p:cond delay="0"/>
                            </p:stCondLst>
                            <p:childTnLst>
                              <p:par>
                                <p:cTn id="129" presetID="26" presetClass="entr" presetSubtype="0" fill="hold" grpId="0" nodeType="clickEffect">
                                  <p:stCondLst>
                                    <p:cond delay="0"/>
                                  </p:stCondLst>
                                  <p:childTnLst>
                                    <p:set>
                                      <p:cBhvr>
                                        <p:cTn id="130" dur="1" fill="hold">
                                          <p:stCondLst>
                                            <p:cond delay="0"/>
                                          </p:stCondLst>
                                        </p:cTn>
                                        <p:tgtEl>
                                          <p:spTgt spid="63"/>
                                        </p:tgtEl>
                                        <p:attrNameLst>
                                          <p:attrName>style.visibility</p:attrName>
                                        </p:attrNameLst>
                                      </p:cBhvr>
                                      <p:to>
                                        <p:strVal val="visible"/>
                                      </p:to>
                                    </p:set>
                                    <p:animEffect transition="in" filter="wipe(down)">
                                      <p:cBhvr>
                                        <p:cTn id="131" dur="580">
                                          <p:stCondLst>
                                            <p:cond delay="0"/>
                                          </p:stCondLst>
                                        </p:cTn>
                                        <p:tgtEl>
                                          <p:spTgt spid="63"/>
                                        </p:tgtEl>
                                      </p:cBhvr>
                                    </p:animEffect>
                                    <p:anim calcmode="lin" valueType="num">
                                      <p:cBhvr>
                                        <p:cTn id="132" dur="1822" tmFilter="0,0; 0.14,0.36; 0.43,0.73; 0.71,0.91; 1.0,1.0">
                                          <p:stCondLst>
                                            <p:cond delay="0"/>
                                          </p:stCondLst>
                                        </p:cTn>
                                        <p:tgtEl>
                                          <p:spTgt spid="63"/>
                                        </p:tgtEl>
                                        <p:attrNameLst>
                                          <p:attrName>ppt_x</p:attrName>
                                        </p:attrNameLst>
                                      </p:cBhvr>
                                      <p:tavLst>
                                        <p:tav tm="0">
                                          <p:val>
                                            <p:strVal val="#ppt_x-0.25"/>
                                          </p:val>
                                        </p:tav>
                                        <p:tav tm="100000">
                                          <p:val>
                                            <p:strVal val="#ppt_x"/>
                                          </p:val>
                                        </p:tav>
                                      </p:tavLst>
                                    </p:anim>
                                    <p:anim calcmode="lin" valueType="num">
                                      <p:cBhvr>
                                        <p:cTn id="133" dur="664" tmFilter="0.0,0.0; 0.25,0.07; 0.50,0.2; 0.75,0.467; 1.0,1.0">
                                          <p:stCondLst>
                                            <p:cond delay="0"/>
                                          </p:stCondLst>
                                        </p:cTn>
                                        <p:tgtEl>
                                          <p:spTgt spid="63"/>
                                        </p:tgtEl>
                                        <p:attrNameLst>
                                          <p:attrName>ppt_y</p:attrName>
                                        </p:attrNameLst>
                                      </p:cBhvr>
                                      <p:tavLst>
                                        <p:tav tm="0" fmla="#ppt_y-sin(pi*$)/3">
                                          <p:val>
                                            <p:fltVal val="0.5"/>
                                          </p:val>
                                        </p:tav>
                                        <p:tav tm="100000">
                                          <p:val>
                                            <p:fltVal val="1"/>
                                          </p:val>
                                        </p:tav>
                                      </p:tavLst>
                                    </p:anim>
                                    <p:anim calcmode="lin" valueType="num">
                                      <p:cBhvr>
                                        <p:cTn id="134" dur="664" tmFilter="0, 0; 0.125,0.2665; 0.25,0.4; 0.375,0.465; 0.5,0.5;  0.625,0.535; 0.75,0.6; 0.875,0.7335; 1,1">
                                          <p:stCondLst>
                                            <p:cond delay="664"/>
                                          </p:stCondLst>
                                        </p:cTn>
                                        <p:tgtEl>
                                          <p:spTgt spid="63"/>
                                        </p:tgtEl>
                                        <p:attrNameLst>
                                          <p:attrName>ppt_y</p:attrName>
                                        </p:attrNameLst>
                                      </p:cBhvr>
                                      <p:tavLst>
                                        <p:tav tm="0" fmla="#ppt_y-sin(pi*$)/9">
                                          <p:val>
                                            <p:fltVal val="0"/>
                                          </p:val>
                                        </p:tav>
                                        <p:tav tm="100000">
                                          <p:val>
                                            <p:fltVal val="1"/>
                                          </p:val>
                                        </p:tav>
                                      </p:tavLst>
                                    </p:anim>
                                    <p:anim calcmode="lin" valueType="num">
                                      <p:cBhvr>
                                        <p:cTn id="135" dur="332" tmFilter="0, 0; 0.125,0.2665; 0.25,0.4; 0.375,0.465; 0.5,0.5;  0.625,0.535; 0.75,0.6; 0.875,0.7335; 1,1">
                                          <p:stCondLst>
                                            <p:cond delay="1324"/>
                                          </p:stCondLst>
                                        </p:cTn>
                                        <p:tgtEl>
                                          <p:spTgt spid="63"/>
                                        </p:tgtEl>
                                        <p:attrNameLst>
                                          <p:attrName>ppt_y</p:attrName>
                                        </p:attrNameLst>
                                      </p:cBhvr>
                                      <p:tavLst>
                                        <p:tav tm="0" fmla="#ppt_y-sin(pi*$)/27">
                                          <p:val>
                                            <p:fltVal val="0"/>
                                          </p:val>
                                        </p:tav>
                                        <p:tav tm="100000">
                                          <p:val>
                                            <p:fltVal val="1"/>
                                          </p:val>
                                        </p:tav>
                                      </p:tavLst>
                                    </p:anim>
                                    <p:anim calcmode="lin" valueType="num">
                                      <p:cBhvr>
                                        <p:cTn id="136" dur="164" tmFilter="0, 0; 0.125,0.2665; 0.25,0.4; 0.375,0.465; 0.5,0.5;  0.625,0.535; 0.75,0.6; 0.875,0.7335; 1,1">
                                          <p:stCondLst>
                                            <p:cond delay="1656"/>
                                          </p:stCondLst>
                                        </p:cTn>
                                        <p:tgtEl>
                                          <p:spTgt spid="63"/>
                                        </p:tgtEl>
                                        <p:attrNameLst>
                                          <p:attrName>ppt_y</p:attrName>
                                        </p:attrNameLst>
                                      </p:cBhvr>
                                      <p:tavLst>
                                        <p:tav tm="0" fmla="#ppt_y-sin(pi*$)/81">
                                          <p:val>
                                            <p:fltVal val="0"/>
                                          </p:val>
                                        </p:tav>
                                        <p:tav tm="100000">
                                          <p:val>
                                            <p:fltVal val="1"/>
                                          </p:val>
                                        </p:tav>
                                      </p:tavLst>
                                    </p:anim>
                                    <p:animScale>
                                      <p:cBhvr>
                                        <p:cTn id="137" dur="26">
                                          <p:stCondLst>
                                            <p:cond delay="650"/>
                                          </p:stCondLst>
                                        </p:cTn>
                                        <p:tgtEl>
                                          <p:spTgt spid="63"/>
                                        </p:tgtEl>
                                      </p:cBhvr>
                                      <p:to x="100000" y="60000"/>
                                    </p:animScale>
                                    <p:animScale>
                                      <p:cBhvr>
                                        <p:cTn id="138" dur="166" decel="50000">
                                          <p:stCondLst>
                                            <p:cond delay="676"/>
                                          </p:stCondLst>
                                        </p:cTn>
                                        <p:tgtEl>
                                          <p:spTgt spid="63"/>
                                        </p:tgtEl>
                                      </p:cBhvr>
                                      <p:to x="100000" y="100000"/>
                                    </p:animScale>
                                    <p:animScale>
                                      <p:cBhvr>
                                        <p:cTn id="139" dur="26">
                                          <p:stCondLst>
                                            <p:cond delay="1312"/>
                                          </p:stCondLst>
                                        </p:cTn>
                                        <p:tgtEl>
                                          <p:spTgt spid="63"/>
                                        </p:tgtEl>
                                      </p:cBhvr>
                                      <p:to x="100000" y="80000"/>
                                    </p:animScale>
                                    <p:animScale>
                                      <p:cBhvr>
                                        <p:cTn id="140" dur="166" decel="50000">
                                          <p:stCondLst>
                                            <p:cond delay="1338"/>
                                          </p:stCondLst>
                                        </p:cTn>
                                        <p:tgtEl>
                                          <p:spTgt spid="63"/>
                                        </p:tgtEl>
                                      </p:cBhvr>
                                      <p:to x="100000" y="100000"/>
                                    </p:animScale>
                                    <p:animScale>
                                      <p:cBhvr>
                                        <p:cTn id="141" dur="26">
                                          <p:stCondLst>
                                            <p:cond delay="1642"/>
                                          </p:stCondLst>
                                        </p:cTn>
                                        <p:tgtEl>
                                          <p:spTgt spid="63"/>
                                        </p:tgtEl>
                                      </p:cBhvr>
                                      <p:to x="100000" y="90000"/>
                                    </p:animScale>
                                    <p:animScale>
                                      <p:cBhvr>
                                        <p:cTn id="142" dur="166" decel="50000">
                                          <p:stCondLst>
                                            <p:cond delay="1668"/>
                                          </p:stCondLst>
                                        </p:cTn>
                                        <p:tgtEl>
                                          <p:spTgt spid="63"/>
                                        </p:tgtEl>
                                      </p:cBhvr>
                                      <p:to x="100000" y="100000"/>
                                    </p:animScale>
                                    <p:animScale>
                                      <p:cBhvr>
                                        <p:cTn id="143" dur="26">
                                          <p:stCondLst>
                                            <p:cond delay="1808"/>
                                          </p:stCondLst>
                                        </p:cTn>
                                        <p:tgtEl>
                                          <p:spTgt spid="63"/>
                                        </p:tgtEl>
                                      </p:cBhvr>
                                      <p:to x="100000" y="95000"/>
                                    </p:animScale>
                                    <p:animScale>
                                      <p:cBhvr>
                                        <p:cTn id="144" dur="166" decel="50000">
                                          <p:stCondLst>
                                            <p:cond delay="1834"/>
                                          </p:stCondLst>
                                        </p:cTn>
                                        <p:tgtEl>
                                          <p:spTgt spid="6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133" grpId="0"/>
      <p:bldP spid="35" grpId="0" animBg="1"/>
      <p:bldP spid="36" grpId="0" animBg="1"/>
      <p:bldP spid="37" grpId="0"/>
      <p:bldP spid="38" grpId="0"/>
      <p:bldP spid="39" grpId="0"/>
      <p:bldP spid="47" grpId="0"/>
      <p:bldP spid="5" grpId="0" animBg="1"/>
      <p:bldP spid="13" grpId="0" animBg="1"/>
      <p:bldP spid="61" grpId="0" animBg="1"/>
      <p:bldP spid="62" grpId="0" animBg="1"/>
      <p:bldP spid="63" grpId="0" animBg="1"/>
      <p:bldP spid="6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5964149" y="4753799"/>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372297" y="8119002"/>
              <a:ext cx="2905336"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上位机主界面介绍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437006"/>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Introduce of the </a:t>
              </a:r>
              <a:r>
                <a:rPr lang="en-US" sz="1400" dirty="0" err="1">
                  <a:solidFill>
                    <a:schemeClr val="bg1"/>
                  </a:solidFill>
                  <a:ea typeface="Open Sans Light" panose="020B0306030504020204" pitchFamily="34" charset="0"/>
                  <a:cs typeface="Aparajita" panose="020B0604020202020204" pitchFamily="34" charset="0"/>
                </a:rPr>
                <a:t>mainwindow</a:t>
              </a:r>
              <a:endParaRPr lang="en-US" sz="1400" dirty="0">
                <a:solidFill>
                  <a:schemeClr val="bg1"/>
                </a:solidFill>
                <a:ea typeface="Open Sans Light" panose="020B0306030504020204" pitchFamily="34" charset="0"/>
                <a:cs typeface="Aparajita" panose="020B0604020202020204" pitchFamily="34" charset="0"/>
              </a:endParaRP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40"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3237205-2ADB-4AA1-99F1-2F2BA7842EF8}"/>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988932-30D1-4ADD-92FF-1DAB45FF8806}"/>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3A3AAEB-80A1-44C1-B707-237A69614A2C}"/>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A677DA3-3A10-4AFC-A065-75A8D4E631ED}"/>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B49D8EC-57E3-442E-8641-DDA481BAB705}"/>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D54011B4-0421-4F0C-8943-80C2DC3F905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5" name="动作按钮: 上一张 4">
            <a:hlinkClick r:id="rId4" action="ppaction://hlinksldjump" highlightClick="1">
              <a:snd r:embed="rId5" name="breeze.wav"/>
            </a:hlinkClick>
            <a:extLst>
              <a:ext uri="{FF2B5EF4-FFF2-40B4-BE49-F238E27FC236}">
                <a16:creationId xmlns:a16="http://schemas.microsoft.com/office/drawing/2014/main" id="{DD38871E-C4A2-4106-8EAA-A4EA157A7118}"/>
              </a:ext>
            </a:extLst>
          </p:cNvPr>
          <p:cNvSpPr/>
          <p:nvPr/>
        </p:nvSpPr>
        <p:spPr>
          <a:xfrm>
            <a:off x="11316859" y="6108499"/>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8DA7F2B0-E680-40E5-9BAA-4ECFB0200C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30215" y="966145"/>
            <a:ext cx="6986644" cy="5208110"/>
          </a:xfrm>
          <a:prstGeom prst="rect">
            <a:avLst/>
          </a:prstGeom>
        </p:spPr>
      </p:pic>
      <p:sp>
        <p:nvSpPr>
          <p:cNvPr id="14" name="对话气泡: 椭圆形 13">
            <a:extLst>
              <a:ext uri="{FF2B5EF4-FFF2-40B4-BE49-F238E27FC236}">
                <a16:creationId xmlns:a16="http://schemas.microsoft.com/office/drawing/2014/main" id="{CDC1E055-CBDA-4291-9C9F-B4D6C5B46D32}"/>
              </a:ext>
            </a:extLst>
          </p:cNvPr>
          <p:cNvSpPr/>
          <p:nvPr/>
        </p:nvSpPr>
        <p:spPr>
          <a:xfrm>
            <a:off x="6856989" y="1454935"/>
            <a:ext cx="1645552" cy="1146908"/>
          </a:xfrm>
          <a:prstGeom prst="wedgeEllipseCallout">
            <a:avLst/>
          </a:prstGeom>
          <a:solidFill>
            <a:schemeClr val="accent1">
              <a:alpha val="64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绘图区域动态显示</a:t>
            </a:r>
          </a:p>
        </p:txBody>
      </p:sp>
      <p:sp>
        <p:nvSpPr>
          <p:cNvPr id="47" name="对话气泡: 椭圆形 46">
            <a:extLst>
              <a:ext uri="{FF2B5EF4-FFF2-40B4-BE49-F238E27FC236}">
                <a16:creationId xmlns:a16="http://schemas.microsoft.com/office/drawing/2014/main" id="{04B12D87-7A27-4B22-B6A1-4C8580AB399D}"/>
              </a:ext>
            </a:extLst>
          </p:cNvPr>
          <p:cNvSpPr/>
          <p:nvPr/>
        </p:nvSpPr>
        <p:spPr>
          <a:xfrm>
            <a:off x="9776362" y="974067"/>
            <a:ext cx="2059510" cy="1213998"/>
          </a:xfrm>
          <a:prstGeom prst="wedgeEllipseCallou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报警以及中断信息显示区域 </a:t>
            </a:r>
          </a:p>
        </p:txBody>
      </p:sp>
      <p:sp>
        <p:nvSpPr>
          <p:cNvPr id="48" name="对话气泡: 椭圆形 47">
            <a:extLst>
              <a:ext uri="{FF2B5EF4-FFF2-40B4-BE49-F238E27FC236}">
                <a16:creationId xmlns:a16="http://schemas.microsoft.com/office/drawing/2014/main" id="{9418FDAF-BCE6-4476-B592-7901FFF26255}"/>
              </a:ext>
            </a:extLst>
          </p:cNvPr>
          <p:cNvSpPr/>
          <p:nvPr/>
        </p:nvSpPr>
        <p:spPr>
          <a:xfrm>
            <a:off x="9933274" y="2672926"/>
            <a:ext cx="2059510" cy="1213998"/>
          </a:xfrm>
          <a:prstGeom prst="wedgeEllipseCallou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试验状态监控显示区域</a:t>
            </a:r>
          </a:p>
        </p:txBody>
      </p:sp>
      <p:sp>
        <p:nvSpPr>
          <p:cNvPr id="50" name="对话气泡: 椭圆形 49">
            <a:extLst>
              <a:ext uri="{FF2B5EF4-FFF2-40B4-BE49-F238E27FC236}">
                <a16:creationId xmlns:a16="http://schemas.microsoft.com/office/drawing/2014/main" id="{52F53D11-031C-45DD-92A0-EC368E03570F}"/>
              </a:ext>
            </a:extLst>
          </p:cNvPr>
          <p:cNvSpPr/>
          <p:nvPr/>
        </p:nvSpPr>
        <p:spPr>
          <a:xfrm>
            <a:off x="6514547" y="4065577"/>
            <a:ext cx="2059510" cy="1213998"/>
          </a:xfrm>
          <a:prstGeom prst="wedgeEllipseCallou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全局绘图显示状态条</a:t>
            </a:r>
          </a:p>
        </p:txBody>
      </p:sp>
      <p:sp>
        <p:nvSpPr>
          <p:cNvPr id="51" name="对话气泡: 椭圆形 50">
            <a:extLst>
              <a:ext uri="{FF2B5EF4-FFF2-40B4-BE49-F238E27FC236}">
                <a16:creationId xmlns:a16="http://schemas.microsoft.com/office/drawing/2014/main" id="{53E28BAA-1C58-4B79-9F67-2626A1540EBC}"/>
              </a:ext>
            </a:extLst>
          </p:cNvPr>
          <p:cNvSpPr/>
          <p:nvPr/>
        </p:nvSpPr>
        <p:spPr>
          <a:xfrm>
            <a:off x="5231578" y="245268"/>
            <a:ext cx="1428250" cy="1118318"/>
          </a:xfrm>
          <a:prstGeom prst="wedgeEllipseCallou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菜单栏及工具栏</a:t>
            </a:r>
          </a:p>
        </p:txBody>
      </p:sp>
      <p:sp>
        <p:nvSpPr>
          <p:cNvPr id="16" name="卷形: 水平 15">
            <a:extLst>
              <a:ext uri="{FF2B5EF4-FFF2-40B4-BE49-F238E27FC236}">
                <a16:creationId xmlns:a16="http://schemas.microsoft.com/office/drawing/2014/main" id="{431247E1-F18E-4527-9908-828A59C05E96}"/>
              </a:ext>
            </a:extLst>
          </p:cNvPr>
          <p:cNvSpPr/>
          <p:nvPr/>
        </p:nvSpPr>
        <p:spPr>
          <a:xfrm>
            <a:off x="4403797" y="2280921"/>
            <a:ext cx="2970975" cy="1959292"/>
          </a:xfrm>
          <a:prstGeom prst="horizontalScroll">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动态绘图问题？</a:t>
            </a:r>
            <a:endParaRPr lang="en-US" altLang="zh-CN" dirty="0"/>
          </a:p>
          <a:p>
            <a:pPr algn="ctr"/>
            <a:r>
              <a:rPr lang="zh-CN" altLang="en-US" dirty="0"/>
              <a:t>如何处理输入数据与绘制数据速度不匹配？</a:t>
            </a:r>
            <a:r>
              <a:rPr lang="zh-CN" altLang="en-US" dirty="0">
                <a:hlinkClick r:id="rId7" action="ppaction://hlinksldjump"/>
              </a:rPr>
              <a:t>如何解决系统并发读写的问题</a:t>
            </a:r>
            <a:endParaRPr lang="zh-CN" altLang="en-US" dirty="0"/>
          </a:p>
        </p:txBody>
      </p:sp>
    </p:spTree>
    <p:extLst>
      <p:ext uri="{BB962C8B-B14F-4D97-AF65-F5344CB8AC3E}">
        <p14:creationId xmlns:p14="http://schemas.microsoft.com/office/powerpoint/2010/main" val="2439190052"/>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500" fill="hold"/>
                                        <p:tgtEl>
                                          <p:spTgt spid="134"/>
                                        </p:tgtEl>
                                        <p:attrNameLst>
                                          <p:attrName>ppt_x</p:attrName>
                                        </p:attrNameLst>
                                      </p:cBhvr>
                                      <p:tavLst>
                                        <p:tav tm="0">
                                          <p:val>
                                            <p:strVal val="#ppt_x"/>
                                          </p:val>
                                        </p:tav>
                                        <p:tav tm="100000">
                                          <p:val>
                                            <p:strVal val="#ppt_x"/>
                                          </p:val>
                                        </p:tav>
                                      </p:tavLst>
                                    </p:anim>
                                    <p:anim calcmode="lin" valueType="num">
                                      <p:cBhvr additive="base">
                                        <p:cTn id="32" dur="50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1000"/>
                                        <p:tgtEl>
                                          <p:spTgt spid="40"/>
                                        </p:tgtEl>
                                      </p:cBhvr>
                                    </p:animEffect>
                                    <p:anim calcmode="lin" valueType="num">
                                      <p:cBhvr>
                                        <p:cTn id="40" dur="1000" fill="hold"/>
                                        <p:tgtEl>
                                          <p:spTgt spid="40"/>
                                        </p:tgtEl>
                                        <p:attrNameLst>
                                          <p:attrName>ppt_x</p:attrName>
                                        </p:attrNameLst>
                                      </p:cBhvr>
                                      <p:tavLst>
                                        <p:tav tm="0">
                                          <p:val>
                                            <p:strVal val="#ppt_x"/>
                                          </p:val>
                                        </p:tav>
                                        <p:tav tm="100000">
                                          <p:val>
                                            <p:strVal val="#ppt_x"/>
                                          </p:val>
                                        </p:tav>
                                      </p:tavLst>
                                    </p:anim>
                                    <p:anim calcmode="lin" valueType="num">
                                      <p:cBhvr>
                                        <p:cTn id="41" dur="1000" fill="hold"/>
                                        <p:tgtEl>
                                          <p:spTgt spid="4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1000"/>
                                        <p:tgtEl>
                                          <p:spTgt spid="41"/>
                                        </p:tgtEl>
                                      </p:cBhvr>
                                    </p:animEffect>
                                    <p:anim calcmode="lin" valueType="num">
                                      <p:cBhvr>
                                        <p:cTn id="45" dur="1000" fill="hold"/>
                                        <p:tgtEl>
                                          <p:spTgt spid="41"/>
                                        </p:tgtEl>
                                        <p:attrNameLst>
                                          <p:attrName>ppt_x</p:attrName>
                                        </p:attrNameLst>
                                      </p:cBhvr>
                                      <p:tavLst>
                                        <p:tav tm="0">
                                          <p:val>
                                            <p:strVal val="#ppt_x"/>
                                          </p:val>
                                        </p:tav>
                                        <p:tav tm="100000">
                                          <p:val>
                                            <p:strVal val="#ppt_x"/>
                                          </p:val>
                                        </p:tav>
                                      </p:tavLst>
                                    </p:anim>
                                    <p:anim calcmode="lin" valueType="num">
                                      <p:cBhvr>
                                        <p:cTn id="46" dur="1000" fill="hold"/>
                                        <p:tgtEl>
                                          <p:spTgt spid="4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1000"/>
                                        <p:tgtEl>
                                          <p:spTgt spid="42"/>
                                        </p:tgtEl>
                                      </p:cBhvr>
                                    </p:animEffect>
                                    <p:anim calcmode="lin" valueType="num">
                                      <p:cBhvr>
                                        <p:cTn id="50" dur="1000" fill="hold"/>
                                        <p:tgtEl>
                                          <p:spTgt spid="42"/>
                                        </p:tgtEl>
                                        <p:attrNameLst>
                                          <p:attrName>ppt_x</p:attrName>
                                        </p:attrNameLst>
                                      </p:cBhvr>
                                      <p:tavLst>
                                        <p:tav tm="0">
                                          <p:val>
                                            <p:strVal val="#ppt_x"/>
                                          </p:val>
                                        </p:tav>
                                        <p:tav tm="100000">
                                          <p:val>
                                            <p:strVal val="#ppt_x"/>
                                          </p:val>
                                        </p:tav>
                                      </p:tavLst>
                                    </p:anim>
                                    <p:anim calcmode="lin" valueType="num">
                                      <p:cBhvr>
                                        <p:cTn id="51" dur="1000" fill="hold"/>
                                        <p:tgtEl>
                                          <p:spTgt spid="4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1000"/>
                                        <p:tgtEl>
                                          <p:spTgt spid="43"/>
                                        </p:tgtEl>
                                      </p:cBhvr>
                                    </p:animEffect>
                                    <p:anim calcmode="lin" valueType="num">
                                      <p:cBhvr>
                                        <p:cTn id="55" dur="1000" fill="hold"/>
                                        <p:tgtEl>
                                          <p:spTgt spid="43"/>
                                        </p:tgtEl>
                                        <p:attrNameLst>
                                          <p:attrName>ppt_x</p:attrName>
                                        </p:attrNameLst>
                                      </p:cBhvr>
                                      <p:tavLst>
                                        <p:tav tm="0">
                                          <p:val>
                                            <p:strVal val="#ppt_x"/>
                                          </p:val>
                                        </p:tav>
                                        <p:tav tm="100000">
                                          <p:val>
                                            <p:strVal val="#ppt_x"/>
                                          </p:val>
                                        </p:tav>
                                      </p:tavLst>
                                    </p:anim>
                                    <p:anim calcmode="lin" valueType="num">
                                      <p:cBhvr>
                                        <p:cTn id="56" dur="1000" fill="hold"/>
                                        <p:tgtEl>
                                          <p:spTgt spid="4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1000"/>
                                        <p:tgtEl>
                                          <p:spTgt spid="44"/>
                                        </p:tgtEl>
                                      </p:cBhvr>
                                    </p:animEffect>
                                    <p:anim calcmode="lin" valueType="num">
                                      <p:cBhvr>
                                        <p:cTn id="60" dur="1000" fill="hold"/>
                                        <p:tgtEl>
                                          <p:spTgt spid="44"/>
                                        </p:tgtEl>
                                        <p:attrNameLst>
                                          <p:attrName>ppt_x</p:attrName>
                                        </p:attrNameLst>
                                      </p:cBhvr>
                                      <p:tavLst>
                                        <p:tav tm="0">
                                          <p:val>
                                            <p:strVal val="#ppt_x"/>
                                          </p:val>
                                        </p:tav>
                                        <p:tav tm="100000">
                                          <p:val>
                                            <p:strVal val="#ppt_x"/>
                                          </p:val>
                                        </p:tav>
                                      </p:tavLst>
                                    </p:anim>
                                    <p:anim calcmode="lin" valueType="num">
                                      <p:cBhvr>
                                        <p:cTn id="61" dur="1000" fill="hold"/>
                                        <p:tgtEl>
                                          <p:spTgt spid="44"/>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1000"/>
                                        <p:tgtEl>
                                          <p:spTgt spid="45"/>
                                        </p:tgtEl>
                                      </p:cBhvr>
                                    </p:animEffect>
                                    <p:anim calcmode="lin" valueType="num">
                                      <p:cBhvr>
                                        <p:cTn id="65" dur="1000" fill="hold"/>
                                        <p:tgtEl>
                                          <p:spTgt spid="45"/>
                                        </p:tgtEl>
                                        <p:attrNameLst>
                                          <p:attrName>ppt_x</p:attrName>
                                        </p:attrNameLst>
                                      </p:cBhvr>
                                      <p:tavLst>
                                        <p:tav tm="0">
                                          <p:val>
                                            <p:strVal val="#ppt_x"/>
                                          </p:val>
                                        </p:tav>
                                        <p:tav tm="100000">
                                          <p:val>
                                            <p:strVal val="#ppt_x"/>
                                          </p:val>
                                        </p:tav>
                                      </p:tavLst>
                                    </p:anim>
                                    <p:anim calcmode="lin" valueType="num">
                                      <p:cBhvr>
                                        <p:cTn id="6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500" fill="hold"/>
                                        <p:tgtEl>
                                          <p:spTgt spid="11"/>
                                        </p:tgtEl>
                                        <p:attrNameLst>
                                          <p:attrName>ppt_x</p:attrName>
                                        </p:attrNameLst>
                                      </p:cBhvr>
                                      <p:tavLst>
                                        <p:tav tm="0">
                                          <p:val>
                                            <p:strVal val="#ppt_x"/>
                                          </p:val>
                                        </p:tav>
                                        <p:tav tm="100000">
                                          <p:val>
                                            <p:strVal val="#ppt_x"/>
                                          </p:val>
                                        </p:tav>
                                      </p:tavLst>
                                    </p:anim>
                                    <p:anim calcmode="lin" valueType="num">
                                      <p:cBhvr additive="base">
                                        <p:cTn id="72" dur="500" fill="hold"/>
                                        <p:tgtEl>
                                          <p:spTgt spid="11"/>
                                        </p:tgtEl>
                                        <p:attrNameLst>
                                          <p:attrName>ppt_y</p:attrName>
                                        </p:attrNameLst>
                                      </p:cBhvr>
                                      <p:tavLst>
                                        <p:tav tm="0">
                                          <p:val>
                                            <p:strVal val="1+#ppt_h/2"/>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14"/>
                                        </p:tgtEl>
                                        <p:attrNameLst>
                                          <p:attrName>style.visibility</p:attrName>
                                        </p:attrNameLst>
                                      </p:cBhvr>
                                      <p:to>
                                        <p:strVal val="visible"/>
                                      </p:to>
                                    </p:set>
                                    <p:anim calcmode="lin" valueType="num">
                                      <p:cBhvr additive="base">
                                        <p:cTn id="75" dur="500" fill="hold"/>
                                        <p:tgtEl>
                                          <p:spTgt spid="14"/>
                                        </p:tgtEl>
                                        <p:attrNameLst>
                                          <p:attrName>ppt_x</p:attrName>
                                        </p:attrNameLst>
                                      </p:cBhvr>
                                      <p:tavLst>
                                        <p:tav tm="0">
                                          <p:val>
                                            <p:strVal val="0-#ppt_w/2"/>
                                          </p:val>
                                        </p:tav>
                                        <p:tav tm="100000">
                                          <p:val>
                                            <p:strVal val="#ppt_x"/>
                                          </p:val>
                                        </p:tav>
                                      </p:tavLst>
                                    </p:anim>
                                    <p:anim calcmode="lin" valueType="num">
                                      <p:cBhvr additive="base">
                                        <p:cTn id="76" dur="500" fill="hold"/>
                                        <p:tgtEl>
                                          <p:spTgt spid="14"/>
                                        </p:tgtEl>
                                        <p:attrNameLst>
                                          <p:attrName>ppt_y</p:attrName>
                                        </p:attrNameLst>
                                      </p:cBhvr>
                                      <p:tavLst>
                                        <p:tav tm="0">
                                          <p:val>
                                            <p:strVal val="#ppt_y"/>
                                          </p:val>
                                        </p:tav>
                                        <p:tav tm="100000">
                                          <p:val>
                                            <p:strVal val="#ppt_y"/>
                                          </p:val>
                                        </p:tav>
                                      </p:tavLst>
                                    </p:anim>
                                  </p:childTnLst>
                                </p:cTn>
                              </p:par>
                              <p:par>
                                <p:cTn id="77" presetID="2" presetClass="entr" presetSubtype="1" fill="hold" grpId="0" nodeType="withEffect">
                                  <p:stCondLst>
                                    <p:cond delay="0"/>
                                  </p:stCondLst>
                                  <p:childTnLst>
                                    <p:set>
                                      <p:cBhvr>
                                        <p:cTn id="78" dur="1" fill="hold">
                                          <p:stCondLst>
                                            <p:cond delay="0"/>
                                          </p:stCondLst>
                                        </p:cTn>
                                        <p:tgtEl>
                                          <p:spTgt spid="51"/>
                                        </p:tgtEl>
                                        <p:attrNameLst>
                                          <p:attrName>style.visibility</p:attrName>
                                        </p:attrNameLst>
                                      </p:cBhvr>
                                      <p:to>
                                        <p:strVal val="visible"/>
                                      </p:to>
                                    </p:set>
                                    <p:anim calcmode="lin" valueType="num">
                                      <p:cBhvr additive="base">
                                        <p:cTn id="79" dur="500" fill="hold"/>
                                        <p:tgtEl>
                                          <p:spTgt spid="51"/>
                                        </p:tgtEl>
                                        <p:attrNameLst>
                                          <p:attrName>ppt_x</p:attrName>
                                        </p:attrNameLst>
                                      </p:cBhvr>
                                      <p:tavLst>
                                        <p:tav tm="0">
                                          <p:val>
                                            <p:strVal val="#ppt_x"/>
                                          </p:val>
                                        </p:tav>
                                        <p:tav tm="100000">
                                          <p:val>
                                            <p:strVal val="#ppt_x"/>
                                          </p:val>
                                        </p:tav>
                                      </p:tavLst>
                                    </p:anim>
                                    <p:anim calcmode="lin" valueType="num">
                                      <p:cBhvr additive="base">
                                        <p:cTn id="80" dur="500" fill="hold"/>
                                        <p:tgtEl>
                                          <p:spTgt spid="51"/>
                                        </p:tgtEl>
                                        <p:attrNameLst>
                                          <p:attrName>ppt_y</p:attrName>
                                        </p:attrNameLst>
                                      </p:cBhvr>
                                      <p:tavLst>
                                        <p:tav tm="0">
                                          <p:val>
                                            <p:strVal val="0-#ppt_h/2"/>
                                          </p:val>
                                        </p:tav>
                                        <p:tav tm="100000">
                                          <p:val>
                                            <p:strVal val="#ppt_y"/>
                                          </p:val>
                                        </p:tav>
                                      </p:tavLst>
                                    </p:anim>
                                  </p:childTnLst>
                                </p:cTn>
                              </p:par>
                              <p:par>
                                <p:cTn id="81" presetID="2" presetClass="entr" presetSubtype="3" fill="hold" grpId="0" nodeType="withEffect">
                                  <p:stCondLst>
                                    <p:cond delay="0"/>
                                  </p:stCondLst>
                                  <p:childTnLst>
                                    <p:set>
                                      <p:cBhvr>
                                        <p:cTn id="82" dur="1" fill="hold">
                                          <p:stCondLst>
                                            <p:cond delay="0"/>
                                          </p:stCondLst>
                                        </p:cTn>
                                        <p:tgtEl>
                                          <p:spTgt spid="47"/>
                                        </p:tgtEl>
                                        <p:attrNameLst>
                                          <p:attrName>style.visibility</p:attrName>
                                        </p:attrNameLst>
                                      </p:cBhvr>
                                      <p:to>
                                        <p:strVal val="visible"/>
                                      </p:to>
                                    </p:set>
                                    <p:anim calcmode="lin" valueType="num">
                                      <p:cBhvr additive="base">
                                        <p:cTn id="83" dur="500" fill="hold"/>
                                        <p:tgtEl>
                                          <p:spTgt spid="47"/>
                                        </p:tgtEl>
                                        <p:attrNameLst>
                                          <p:attrName>ppt_x</p:attrName>
                                        </p:attrNameLst>
                                      </p:cBhvr>
                                      <p:tavLst>
                                        <p:tav tm="0">
                                          <p:val>
                                            <p:strVal val="1+#ppt_w/2"/>
                                          </p:val>
                                        </p:tav>
                                        <p:tav tm="100000">
                                          <p:val>
                                            <p:strVal val="#ppt_x"/>
                                          </p:val>
                                        </p:tav>
                                      </p:tavLst>
                                    </p:anim>
                                    <p:anim calcmode="lin" valueType="num">
                                      <p:cBhvr additive="base">
                                        <p:cTn id="84" dur="500" fill="hold"/>
                                        <p:tgtEl>
                                          <p:spTgt spid="47"/>
                                        </p:tgtEl>
                                        <p:attrNameLst>
                                          <p:attrName>ppt_y</p:attrName>
                                        </p:attrNameLst>
                                      </p:cBhvr>
                                      <p:tavLst>
                                        <p:tav tm="0">
                                          <p:val>
                                            <p:strVal val="0-#ppt_h/2"/>
                                          </p:val>
                                        </p:tav>
                                        <p:tav tm="100000">
                                          <p:val>
                                            <p:strVal val="#ppt_y"/>
                                          </p:val>
                                        </p:tav>
                                      </p:tavLst>
                                    </p:anim>
                                  </p:childTnLst>
                                </p:cTn>
                              </p:par>
                              <p:par>
                                <p:cTn id="85" presetID="2" presetClass="entr" presetSubtype="2" fill="hold" grpId="0" nodeType="withEffect">
                                  <p:stCondLst>
                                    <p:cond delay="0"/>
                                  </p:stCondLst>
                                  <p:childTnLst>
                                    <p:set>
                                      <p:cBhvr>
                                        <p:cTn id="86" dur="1" fill="hold">
                                          <p:stCondLst>
                                            <p:cond delay="0"/>
                                          </p:stCondLst>
                                        </p:cTn>
                                        <p:tgtEl>
                                          <p:spTgt spid="48"/>
                                        </p:tgtEl>
                                        <p:attrNameLst>
                                          <p:attrName>style.visibility</p:attrName>
                                        </p:attrNameLst>
                                      </p:cBhvr>
                                      <p:to>
                                        <p:strVal val="visible"/>
                                      </p:to>
                                    </p:set>
                                    <p:anim calcmode="lin" valueType="num">
                                      <p:cBhvr additive="base">
                                        <p:cTn id="87" dur="500" fill="hold"/>
                                        <p:tgtEl>
                                          <p:spTgt spid="48"/>
                                        </p:tgtEl>
                                        <p:attrNameLst>
                                          <p:attrName>ppt_x</p:attrName>
                                        </p:attrNameLst>
                                      </p:cBhvr>
                                      <p:tavLst>
                                        <p:tav tm="0">
                                          <p:val>
                                            <p:strVal val="1+#ppt_w/2"/>
                                          </p:val>
                                        </p:tav>
                                        <p:tav tm="100000">
                                          <p:val>
                                            <p:strVal val="#ppt_x"/>
                                          </p:val>
                                        </p:tav>
                                      </p:tavLst>
                                    </p:anim>
                                    <p:anim calcmode="lin" valueType="num">
                                      <p:cBhvr additive="base">
                                        <p:cTn id="88" dur="500" fill="hold"/>
                                        <p:tgtEl>
                                          <p:spTgt spid="48"/>
                                        </p:tgtEl>
                                        <p:attrNameLst>
                                          <p:attrName>ppt_y</p:attrName>
                                        </p:attrNameLst>
                                      </p:cBhvr>
                                      <p:tavLst>
                                        <p:tav tm="0">
                                          <p:val>
                                            <p:strVal val="#ppt_y"/>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50"/>
                                        </p:tgtEl>
                                        <p:attrNameLst>
                                          <p:attrName>style.visibility</p:attrName>
                                        </p:attrNameLst>
                                      </p:cBhvr>
                                      <p:to>
                                        <p:strVal val="visible"/>
                                      </p:to>
                                    </p:set>
                                    <p:anim calcmode="lin" valueType="num">
                                      <p:cBhvr additive="base">
                                        <p:cTn id="91" dur="500" fill="hold"/>
                                        <p:tgtEl>
                                          <p:spTgt spid="50"/>
                                        </p:tgtEl>
                                        <p:attrNameLst>
                                          <p:attrName>ppt_x</p:attrName>
                                        </p:attrNameLst>
                                      </p:cBhvr>
                                      <p:tavLst>
                                        <p:tav tm="0">
                                          <p:val>
                                            <p:strVal val="#ppt_x"/>
                                          </p:val>
                                        </p:tav>
                                        <p:tav tm="100000">
                                          <p:val>
                                            <p:strVal val="#ppt_x"/>
                                          </p:val>
                                        </p:tav>
                                      </p:tavLst>
                                    </p:anim>
                                    <p:anim calcmode="lin" valueType="num">
                                      <p:cBhvr additive="base">
                                        <p:cTn id="92"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42" presetClass="entr" presetSubtype="0" fill="hold" grpId="0" nodeType="clickEffect">
                                  <p:stCondLst>
                                    <p:cond delay="0"/>
                                  </p:stCondLst>
                                  <p:childTnLst>
                                    <p:set>
                                      <p:cBhvr>
                                        <p:cTn id="96" dur="1" fill="hold">
                                          <p:stCondLst>
                                            <p:cond delay="0"/>
                                          </p:stCondLst>
                                        </p:cTn>
                                        <p:tgtEl>
                                          <p:spTgt spid="16"/>
                                        </p:tgtEl>
                                        <p:attrNameLst>
                                          <p:attrName>style.visibility</p:attrName>
                                        </p:attrNameLst>
                                      </p:cBhvr>
                                      <p:to>
                                        <p:strVal val="visible"/>
                                      </p:to>
                                    </p:set>
                                    <p:animEffect transition="in" filter="fade">
                                      <p:cBhvr>
                                        <p:cTn id="97" dur="1000"/>
                                        <p:tgtEl>
                                          <p:spTgt spid="16"/>
                                        </p:tgtEl>
                                      </p:cBhvr>
                                    </p:animEffect>
                                    <p:anim calcmode="lin" valueType="num">
                                      <p:cBhvr>
                                        <p:cTn id="98" dur="1000" fill="hold"/>
                                        <p:tgtEl>
                                          <p:spTgt spid="16"/>
                                        </p:tgtEl>
                                        <p:attrNameLst>
                                          <p:attrName>ppt_x</p:attrName>
                                        </p:attrNameLst>
                                      </p:cBhvr>
                                      <p:tavLst>
                                        <p:tav tm="0">
                                          <p:val>
                                            <p:strVal val="#ppt_x"/>
                                          </p:val>
                                        </p:tav>
                                        <p:tav tm="100000">
                                          <p:val>
                                            <p:strVal val="#ppt_x"/>
                                          </p:val>
                                        </p:tav>
                                      </p:tavLst>
                                    </p:anim>
                                    <p:anim calcmode="lin" valueType="num">
                                      <p:cBhvr>
                                        <p:cTn id="9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0" grpId="0" animBg="1"/>
      <p:bldP spid="41" grpId="0" animBg="1"/>
      <p:bldP spid="42" grpId="0"/>
      <p:bldP spid="43" grpId="0"/>
      <p:bldP spid="44" grpId="0"/>
      <p:bldP spid="45" grpId="0"/>
      <p:bldP spid="5" grpId="0" animBg="1"/>
      <p:bldP spid="14" grpId="0" animBg="1"/>
      <p:bldP spid="47" grpId="0" animBg="1"/>
      <p:bldP spid="48" grpId="0" animBg="1"/>
      <p:bldP spid="50" grpId="0" animBg="1"/>
      <p:bldP spid="51" grpId="0" animBg="1"/>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5964149" y="4753799"/>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372297" y="8119002"/>
              <a:ext cx="2905336"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上位机子界面介绍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437006"/>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Introduce of the </a:t>
              </a:r>
              <a:r>
                <a:rPr lang="en-US" sz="1400" dirty="0" err="1">
                  <a:solidFill>
                    <a:schemeClr val="bg1"/>
                  </a:solidFill>
                  <a:ea typeface="Open Sans Light" panose="020B0306030504020204" pitchFamily="34" charset="0"/>
                  <a:cs typeface="Aparajita" panose="020B0604020202020204" pitchFamily="34" charset="0"/>
                </a:rPr>
                <a:t>childwindow</a:t>
              </a:r>
              <a:endParaRPr lang="en-US" sz="1400" dirty="0">
                <a:solidFill>
                  <a:schemeClr val="bg1"/>
                </a:solidFill>
                <a:ea typeface="Open Sans Light" panose="020B0306030504020204" pitchFamily="34" charset="0"/>
                <a:cs typeface="Aparajita" panose="020B0604020202020204" pitchFamily="34" charset="0"/>
              </a:endParaRP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40"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3237205-2ADB-4AA1-99F1-2F2BA7842EF8}"/>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988932-30D1-4ADD-92FF-1DAB45FF8806}"/>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3A3AAEB-80A1-44C1-B707-237A69614A2C}"/>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A677DA3-3A10-4AFC-A065-75A8D4E631ED}"/>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B49D8EC-57E3-442E-8641-DDA481BAB705}"/>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D54011B4-0421-4F0C-8943-80C2DC3F905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5" name="动作按钮: 上一张 4">
            <a:hlinkClick r:id="rId3" action="ppaction://hlinksldjump" highlightClick="1">
              <a:snd r:embed="rId4" name="breeze.wav"/>
            </a:hlinkClick>
            <a:extLst>
              <a:ext uri="{FF2B5EF4-FFF2-40B4-BE49-F238E27FC236}">
                <a16:creationId xmlns:a16="http://schemas.microsoft.com/office/drawing/2014/main" id="{DD38871E-C4A2-4106-8EAA-A4EA157A7118}"/>
              </a:ext>
            </a:extLst>
          </p:cNvPr>
          <p:cNvSpPr/>
          <p:nvPr/>
        </p:nvSpPr>
        <p:spPr>
          <a:xfrm>
            <a:off x="11316859" y="6108499"/>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1A14630D-462F-43DE-92F8-537EADEFBA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3262" y="930118"/>
            <a:ext cx="6853332" cy="5269396"/>
          </a:xfrm>
          <a:prstGeom prst="rect">
            <a:avLst/>
          </a:prstGeom>
        </p:spPr>
      </p:pic>
      <p:sp>
        <p:nvSpPr>
          <p:cNvPr id="48" name="对话气泡: 椭圆形 47">
            <a:extLst>
              <a:ext uri="{FF2B5EF4-FFF2-40B4-BE49-F238E27FC236}">
                <a16:creationId xmlns:a16="http://schemas.microsoft.com/office/drawing/2014/main" id="{0548CA6F-4FF3-4362-B880-CC64BC886168}"/>
              </a:ext>
            </a:extLst>
          </p:cNvPr>
          <p:cNvSpPr/>
          <p:nvPr/>
        </p:nvSpPr>
        <p:spPr>
          <a:xfrm flipH="1">
            <a:off x="6095999" y="958401"/>
            <a:ext cx="1553792" cy="973950"/>
          </a:xfrm>
          <a:prstGeom prst="wedgeEllipseCallou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latin typeface="幼圆" panose="02010509060101010101" pitchFamily="49" charset="-122"/>
                <a:ea typeface="幼圆" panose="02010509060101010101" pitchFamily="49" charset="-122"/>
              </a:rPr>
              <a:t>新建实验界面</a:t>
            </a:r>
          </a:p>
        </p:txBody>
      </p:sp>
      <p:pic>
        <p:nvPicPr>
          <p:cNvPr id="11" name="图片 10">
            <a:extLst>
              <a:ext uri="{FF2B5EF4-FFF2-40B4-BE49-F238E27FC236}">
                <a16:creationId xmlns:a16="http://schemas.microsoft.com/office/drawing/2014/main" id="{19B5A879-FDDE-4520-A19B-81AF769068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77238" y="2729883"/>
            <a:ext cx="4076700" cy="2419350"/>
          </a:xfrm>
          <a:prstGeom prst="rect">
            <a:avLst/>
          </a:prstGeom>
        </p:spPr>
      </p:pic>
      <p:sp>
        <p:nvSpPr>
          <p:cNvPr id="12" name="对话气泡: 椭圆形 11">
            <a:extLst>
              <a:ext uri="{FF2B5EF4-FFF2-40B4-BE49-F238E27FC236}">
                <a16:creationId xmlns:a16="http://schemas.microsoft.com/office/drawing/2014/main" id="{06F71CBE-F548-4BB0-96BF-ECCDB4C10641}"/>
              </a:ext>
            </a:extLst>
          </p:cNvPr>
          <p:cNvSpPr/>
          <p:nvPr/>
        </p:nvSpPr>
        <p:spPr>
          <a:xfrm>
            <a:off x="9068653" y="1932351"/>
            <a:ext cx="1796570" cy="973950"/>
          </a:xfrm>
          <a:prstGeom prst="wedgeEllipseCallou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用户登录界面</a:t>
            </a:r>
          </a:p>
        </p:txBody>
      </p:sp>
      <p:pic>
        <p:nvPicPr>
          <p:cNvPr id="51" name="图片 50">
            <a:extLst>
              <a:ext uri="{FF2B5EF4-FFF2-40B4-BE49-F238E27FC236}">
                <a16:creationId xmlns:a16="http://schemas.microsoft.com/office/drawing/2014/main" id="{1E2BFE50-A3FC-401F-A5C4-81D22777403B}"/>
              </a:ext>
            </a:extLst>
          </p:cNvPr>
          <p:cNvPicPr/>
          <p:nvPr/>
        </p:nvPicPr>
        <p:blipFill>
          <a:blip r:embed="rId7">
            <a:extLst>
              <a:ext uri="{28A0092B-C50C-407E-A947-70E740481C1C}">
                <a14:useLocalDpi xmlns:a14="http://schemas.microsoft.com/office/drawing/2010/main" val="0"/>
              </a:ext>
            </a:extLst>
          </a:blip>
          <a:stretch>
            <a:fillRect/>
          </a:stretch>
        </p:blipFill>
        <p:spPr>
          <a:xfrm>
            <a:off x="4969422" y="1037897"/>
            <a:ext cx="6481012" cy="4997764"/>
          </a:xfrm>
          <a:prstGeom prst="rect">
            <a:avLst/>
          </a:prstGeom>
        </p:spPr>
      </p:pic>
      <p:sp>
        <p:nvSpPr>
          <p:cNvPr id="13" name="对话气泡: 椭圆形 12">
            <a:extLst>
              <a:ext uri="{FF2B5EF4-FFF2-40B4-BE49-F238E27FC236}">
                <a16:creationId xmlns:a16="http://schemas.microsoft.com/office/drawing/2014/main" id="{4A9FCF83-B4E0-4CF7-AF92-11293B7355B4}"/>
              </a:ext>
            </a:extLst>
          </p:cNvPr>
          <p:cNvSpPr/>
          <p:nvPr/>
        </p:nvSpPr>
        <p:spPr>
          <a:xfrm>
            <a:off x="5245770" y="446615"/>
            <a:ext cx="1660600" cy="1144294"/>
          </a:xfrm>
          <a:prstGeom prst="wedgeEllipseCallou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通道设置界面</a:t>
            </a:r>
          </a:p>
        </p:txBody>
      </p:sp>
      <p:pic>
        <p:nvPicPr>
          <p:cNvPr id="15" name="图片 14">
            <a:extLst>
              <a:ext uri="{FF2B5EF4-FFF2-40B4-BE49-F238E27FC236}">
                <a16:creationId xmlns:a16="http://schemas.microsoft.com/office/drawing/2014/main" id="{9B640157-E5EC-4390-8752-E0E921BFC96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47288" y="852878"/>
            <a:ext cx="6799088" cy="5446632"/>
          </a:xfrm>
          <a:prstGeom prst="rect">
            <a:avLst/>
          </a:prstGeom>
        </p:spPr>
      </p:pic>
      <p:sp>
        <p:nvSpPr>
          <p:cNvPr id="16" name="对话气泡: 椭圆形 15">
            <a:extLst>
              <a:ext uri="{FF2B5EF4-FFF2-40B4-BE49-F238E27FC236}">
                <a16:creationId xmlns:a16="http://schemas.microsoft.com/office/drawing/2014/main" id="{C720A5D2-EF0C-4FFA-9239-3CFFDB98900D}"/>
              </a:ext>
            </a:extLst>
          </p:cNvPr>
          <p:cNvSpPr/>
          <p:nvPr/>
        </p:nvSpPr>
        <p:spPr>
          <a:xfrm>
            <a:off x="4965032" y="160869"/>
            <a:ext cx="1604007" cy="877028"/>
          </a:xfrm>
          <a:prstGeom prst="wedgeEllipseCallou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控制参数设置界面</a:t>
            </a:r>
          </a:p>
        </p:txBody>
      </p:sp>
    </p:spTree>
    <p:extLst>
      <p:ext uri="{BB962C8B-B14F-4D97-AF65-F5344CB8AC3E}">
        <p14:creationId xmlns:p14="http://schemas.microsoft.com/office/powerpoint/2010/main" val="2031119762"/>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1000" fill="hold"/>
                                        <p:tgtEl>
                                          <p:spTgt spid="134"/>
                                        </p:tgtEl>
                                        <p:attrNameLst>
                                          <p:attrName>ppt_x</p:attrName>
                                        </p:attrNameLst>
                                      </p:cBhvr>
                                      <p:tavLst>
                                        <p:tav tm="0">
                                          <p:val>
                                            <p:strVal val="#ppt_x"/>
                                          </p:val>
                                        </p:tav>
                                        <p:tav tm="100000">
                                          <p:val>
                                            <p:strVal val="#ppt_x"/>
                                          </p:val>
                                        </p:tav>
                                      </p:tavLst>
                                    </p:anim>
                                    <p:anim calcmode="lin" valueType="num">
                                      <p:cBhvr additive="base">
                                        <p:cTn id="32" dur="100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1000" fill="hold"/>
                                        <p:tgtEl>
                                          <p:spTgt spid="5"/>
                                        </p:tgtEl>
                                        <p:attrNameLst>
                                          <p:attrName>ppt_x</p:attrName>
                                        </p:attrNameLst>
                                      </p:cBhvr>
                                      <p:tavLst>
                                        <p:tav tm="0">
                                          <p:val>
                                            <p:strVal val="#ppt_x"/>
                                          </p:val>
                                        </p:tav>
                                        <p:tav tm="100000">
                                          <p:val>
                                            <p:strVal val="#ppt_x"/>
                                          </p:val>
                                        </p:tav>
                                      </p:tavLst>
                                    </p:anim>
                                    <p:anim calcmode="lin" valueType="num">
                                      <p:cBhvr additive="base">
                                        <p:cTn id="36" dur="1000" fill="hold"/>
                                        <p:tgtEl>
                                          <p:spTgt spid="5"/>
                                        </p:tgtEl>
                                        <p:attrNameLst>
                                          <p:attrName>ppt_y</p:attrName>
                                        </p:attrNameLst>
                                      </p:cBhvr>
                                      <p:tavLst>
                                        <p:tav tm="0">
                                          <p:val>
                                            <p:strVal val="1+#ppt_h/2"/>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1000"/>
                                        <p:tgtEl>
                                          <p:spTgt spid="40"/>
                                        </p:tgtEl>
                                      </p:cBhvr>
                                    </p:animEffect>
                                    <p:anim calcmode="lin" valueType="num">
                                      <p:cBhvr>
                                        <p:cTn id="40" dur="1000" fill="hold"/>
                                        <p:tgtEl>
                                          <p:spTgt spid="40"/>
                                        </p:tgtEl>
                                        <p:attrNameLst>
                                          <p:attrName>ppt_x</p:attrName>
                                        </p:attrNameLst>
                                      </p:cBhvr>
                                      <p:tavLst>
                                        <p:tav tm="0">
                                          <p:val>
                                            <p:strVal val="#ppt_x"/>
                                          </p:val>
                                        </p:tav>
                                        <p:tav tm="100000">
                                          <p:val>
                                            <p:strVal val="#ppt_x"/>
                                          </p:val>
                                        </p:tav>
                                      </p:tavLst>
                                    </p:anim>
                                    <p:anim calcmode="lin" valueType="num">
                                      <p:cBhvr>
                                        <p:cTn id="41" dur="1000" fill="hold"/>
                                        <p:tgtEl>
                                          <p:spTgt spid="4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1000"/>
                                        <p:tgtEl>
                                          <p:spTgt spid="41"/>
                                        </p:tgtEl>
                                      </p:cBhvr>
                                    </p:animEffect>
                                    <p:anim calcmode="lin" valueType="num">
                                      <p:cBhvr>
                                        <p:cTn id="45" dur="1000" fill="hold"/>
                                        <p:tgtEl>
                                          <p:spTgt spid="41"/>
                                        </p:tgtEl>
                                        <p:attrNameLst>
                                          <p:attrName>ppt_x</p:attrName>
                                        </p:attrNameLst>
                                      </p:cBhvr>
                                      <p:tavLst>
                                        <p:tav tm="0">
                                          <p:val>
                                            <p:strVal val="#ppt_x"/>
                                          </p:val>
                                        </p:tav>
                                        <p:tav tm="100000">
                                          <p:val>
                                            <p:strVal val="#ppt_x"/>
                                          </p:val>
                                        </p:tav>
                                      </p:tavLst>
                                    </p:anim>
                                    <p:anim calcmode="lin" valueType="num">
                                      <p:cBhvr>
                                        <p:cTn id="46" dur="1000" fill="hold"/>
                                        <p:tgtEl>
                                          <p:spTgt spid="4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1000"/>
                                        <p:tgtEl>
                                          <p:spTgt spid="42"/>
                                        </p:tgtEl>
                                      </p:cBhvr>
                                    </p:animEffect>
                                    <p:anim calcmode="lin" valueType="num">
                                      <p:cBhvr>
                                        <p:cTn id="50" dur="1000" fill="hold"/>
                                        <p:tgtEl>
                                          <p:spTgt spid="42"/>
                                        </p:tgtEl>
                                        <p:attrNameLst>
                                          <p:attrName>ppt_x</p:attrName>
                                        </p:attrNameLst>
                                      </p:cBhvr>
                                      <p:tavLst>
                                        <p:tav tm="0">
                                          <p:val>
                                            <p:strVal val="#ppt_x"/>
                                          </p:val>
                                        </p:tav>
                                        <p:tav tm="100000">
                                          <p:val>
                                            <p:strVal val="#ppt_x"/>
                                          </p:val>
                                        </p:tav>
                                      </p:tavLst>
                                    </p:anim>
                                    <p:anim calcmode="lin" valueType="num">
                                      <p:cBhvr>
                                        <p:cTn id="51" dur="1000" fill="hold"/>
                                        <p:tgtEl>
                                          <p:spTgt spid="4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1000"/>
                                        <p:tgtEl>
                                          <p:spTgt spid="43"/>
                                        </p:tgtEl>
                                      </p:cBhvr>
                                    </p:animEffect>
                                    <p:anim calcmode="lin" valueType="num">
                                      <p:cBhvr>
                                        <p:cTn id="55" dur="1000" fill="hold"/>
                                        <p:tgtEl>
                                          <p:spTgt spid="43"/>
                                        </p:tgtEl>
                                        <p:attrNameLst>
                                          <p:attrName>ppt_x</p:attrName>
                                        </p:attrNameLst>
                                      </p:cBhvr>
                                      <p:tavLst>
                                        <p:tav tm="0">
                                          <p:val>
                                            <p:strVal val="#ppt_x"/>
                                          </p:val>
                                        </p:tav>
                                        <p:tav tm="100000">
                                          <p:val>
                                            <p:strVal val="#ppt_x"/>
                                          </p:val>
                                        </p:tav>
                                      </p:tavLst>
                                    </p:anim>
                                    <p:anim calcmode="lin" valueType="num">
                                      <p:cBhvr>
                                        <p:cTn id="56" dur="1000" fill="hold"/>
                                        <p:tgtEl>
                                          <p:spTgt spid="4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1000"/>
                                        <p:tgtEl>
                                          <p:spTgt spid="44"/>
                                        </p:tgtEl>
                                      </p:cBhvr>
                                    </p:animEffect>
                                    <p:anim calcmode="lin" valueType="num">
                                      <p:cBhvr>
                                        <p:cTn id="60" dur="1000" fill="hold"/>
                                        <p:tgtEl>
                                          <p:spTgt spid="44"/>
                                        </p:tgtEl>
                                        <p:attrNameLst>
                                          <p:attrName>ppt_x</p:attrName>
                                        </p:attrNameLst>
                                      </p:cBhvr>
                                      <p:tavLst>
                                        <p:tav tm="0">
                                          <p:val>
                                            <p:strVal val="#ppt_x"/>
                                          </p:val>
                                        </p:tav>
                                        <p:tav tm="100000">
                                          <p:val>
                                            <p:strVal val="#ppt_x"/>
                                          </p:val>
                                        </p:tav>
                                      </p:tavLst>
                                    </p:anim>
                                    <p:anim calcmode="lin" valueType="num">
                                      <p:cBhvr>
                                        <p:cTn id="61" dur="1000" fill="hold"/>
                                        <p:tgtEl>
                                          <p:spTgt spid="44"/>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1000"/>
                                        <p:tgtEl>
                                          <p:spTgt spid="45"/>
                                        </p:tgtEl>
                                      </p:cBhvr>
                                    </p:animEffect>
                                    <p:anim calcmode="lin" valueType="num">
                                      <p:cBhvr>
                                        <p:cTn id="65" dur="1000" fill="hold"/>
                                        <p:tgtEl>
                                          <p:spTgt spid="45"/>
                                        </p:tgtEl>
                                        <p:attrNameLst>
                                          <p:attrName>ppt_x</p:attrName>
                                        </p:attrNameLst>
                                      </p:cBhvr>
                                      <p:tavLst>
                                        <p:tav tm="0">
                                          <p:val>
                                            <p:strVal val="#ppt_x"/>
                                          </p:val>
                                        </p:tav>
                                        <p:tav tm="100000">
                                          <p:val>
                                            <p:strVal val="#ppt_x"/>
                                          </p:val>
                                        </p:tav>
                                      </p:tavLst>
                                    </p:anim>
                                    <p:anim calcmode="lin" valueType="num">
                                      <p:cBhvr>
                                        <p:cTn id="6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9"/>
                                        </p:tgtEl>
                                        <p:attrNameLst>
                                          <p:attrName>style.visibility</p:attrName>
                                        </p:attrNameLst>
                                      </p:cBhvr>
                                      <p:to>
                                        <p:strVal val="visible"/>
                                      </p:to>
                                    </p:set>
                                    <p:anim calcmode="lin" valueType="num">
                                      <p:cBhvr additive="base">
                                        <p:cTn id="71" dur="1000" fill="hold"/>
                                        <p:tgtEl>
                                          <p:spTgt spid="9"/>
                                        </p:tgtEl>
                                        <p:attrNameLst>
                                          <p:attrName>ppt_x</p:attrName>
                                        </p:attrNameLst>
                                      </p:cBhvr>
                                      <p:tavLst>
                                        <p:tav tm="0">
                                          <p:val>
                                            <p:strVal val="#ppt_x"/>
                                          </p:val>
                                        </p:tav>
                                        <p:tav tm="100000">
                                          <p:val>
                                            <p:strVal val="#ppt_x"/>
                                          </p:val>
                                        </p:tav>
                                      </p:tavLst>
                                    </p:anim>
                                    <p:anim calcmode="lin" valueType="num">
                                      <p:cBhvr additive="base">
                                        <p:cTn id="72" dur="1000" fill="hold"/>
                                        <p:tgtEl>
                                          <p:spTgt spid="9"/>
                                        </p:tgtEl>
                                        <p:attrNameLst>
                                          <p:attrName>ppt_y</p:attrName>
                                        </p:attrNameLst>
                                      </p:cBhvr>
                                      <p:tavLst>
                                        <p:tav tm="0">
                                          <p:val>
                                            <p:strVal val="1+#ppt_h/2"/>
                                          </p:val>
                                        </p:tav>
                                        <p:tav tm="100000">
                                          <p:val>
                                            <p:strVal val="#ppt_y"/>
                                          </p:val>
                                        </p:tav>
                                      </p:tavLst>
                                    </p:anim>
                                  </p:childTnLst>
                                </p:cTn>
                              </p:par>
                              <p:par>
                                <p:cTn id="73" presetID="26" presetClass="entr" presetSubtype="0" fill="hold" grpId="0" nodeType="withEffect">
                                  <p:stCondLst>
                                    <p:cond delay="0"/>
                                  </p:stCondLst>
                                  <p:childTnLst>
                                    <p:set>
                                      <p:cBhvr>
                                        <p:cTn id="74" dur="1" fill="hold">
                                          <p:stCondLst>
                                            <p:cond delay="0"/>
                                          </p:stCondLst>
                                        </p:cTn>
                                        <p:tgtEl>
                                          <p:spTgt spid="48"/>
                                        </p:tgtEl>
                                        <p:attrNameLst>
                                          <p:attrName>style.visibility</p:attrName>
                                        </p:attrNameLst>
                                      </p:cBhvr>
                                      <p:to>
                                        <p:strVal val="visible"/>
                                      </p:to>
                                    </p:set>
                                    <p:animEffect transition="in" filter="wipe(down)">
                                      <p:cBhvr>
                                        <p:cTn id="75" dur="290">
                                          <p:stCondLst>
                                            <p:cond delay="0"/>
                                          </p:stCondLst>
                                        </p:cTn>
                                        <p:tgtEl>
                                          <p:spTgt spid="48"/>
                                        </p:tgtEl>
                                      </p:cBhvr>
                                    </p:animEffect>
                                    <p:anim calcmode="lin" valueType="num">
                                      <p:cBhvr>
                                        <p:cTn id="76" dur="911" tmFilter="0,0; 0.14,0.36; 0.43,0.73; 0.71,0.91; 1.0,1.0">
                                          <p:stCondLst>
                                            <p:cond delay="0"/>
                                          </p:stCondLst>
                                        </p:cTn>
                                        <p:tgtEl>
                                          <p:spTgt spid="48"/>
                                        </p:tgtEl>
                                        <p:attrNameLst>
                                          <p:attrName>ppt_x</p:attrName>
                                        </p:attrNameLst>
                                      </p:cBhvr>
                                      <p:tavLst>
                                        <p:tav tm="0">
                                          <p:val>
                                            <p:strVal val="#ppt_x-0.25"/>
                                          </p:val>
                                        </p:tav>
                                        <p:tav tm="100000">
                                          <p:val>
                                            <p:strVal val="#ppt_x"/>
                                          </p:val>
                                        </p:tav>
                                      </p:tavLst>
                                    </p:anim>
                                    <p:anim calcmode="lin" valueType="num">
                                      <p:cBhvr>
                                        <p:cTn id="77" dur="332" tmFilter="0.0,0.0; 0.25,0.07; 0.50,0.2; 0.75,0.467; 1.0,1.0">
                                          <p:stCondLst>
                                            <p:cond delay="0"/>
                                          </p:stCondLst>
                                        </p:cTn>
                                        <p:tgtEl>
                                          <p:spTgt spid="48"/>
                                        </p:tgtEl>
                                        <p:attrNameLst>
                                          <p:attrName>ppt_y</p:attrName>
                                        </p:attrNameLst>
                                      </p:cBhvr>
                                      <p:tavLst>
                                        <p:tav tm="0" fmla="#ppt_y-sin(pi*$)/3">
                                          <p:val>
                                            <p:fltVal val="0.5"/>
                                          </p:val>
                                        </p:tav>
                                        <p:tav tm="100000">
                                          <p:val>
                                            <p:fltVal val="1"/>
                                          </p:val>
                                        </p:tav>
                                      </p:tavLst>
                                    </p:anim>
                                    <p:anim calcmode="lin" valueType="num">
                                      <p:cBhvr>
                                        <p:cTn id="78" dur="332" tmFilter="0, 0; 0.125,0.2665; 0.25,0.4; 0.375,0.465; 0.5,0.5;  0.625,0.535; 0.75,0.6; 0.875,0.7335; 1,1">
                                          <p:stCondLst>
                                            <p:cond delay="332"/>
                                          </p:stCondLst>
                                        </p:cTn>
                                        <p:tgtEl>
                                          <p:spTgt spid="48"/>
                                        </p:tgtEl>
                                        <p:attrNameLst>
                                          <p:attrName>ppt_y</p:attrName>
                                        </p:attrNameLst>
                                      </p:cBhvr>
                                      <p:tavLst>
                                        <p:tav tm="0" fmla="#ppt_y-sin(pi*$)/9">
                                          <p:val>
                                            <p:fltVal val="0"/>
                                          </p:val>
                                        </p:tav>
                                        <p:tav tm="100000">
                                          <p:val>
                                            <p:fltVal val="1"/>
                                          </p:val>
                                        </p:tav>
                                      </p:tavLst>
                                    </p:anim>
                                    <p:anim calcmode="lin" valueType="num">
                                      <p:cBhvr>
                                        <p:cTn id="79" dur="166" tmFilter="0, 0; 0.125,0.2665; 0.25,0.4; 0.375,0.465; 0.5,0.5;  0.625,0.535; 0.75,0.6; 0.875,0.7335; 1,1">
                                          <p:stCondLst>
                                            <p:cond delay="662"/>
                                          </p:stCondLst>
                                        </p:cTn>
                                        <p:tgtEl>
                                          <p:spTgt spid="48"/>
                                        </p:tgtEl>
                                        <p:attrNameLst>
                                          <p:attrName>ppt_y</p:attrName>
                                        </p:attrNameLst>
                                      </p:cBhvr>
                                      <p:tavLst>
                                        <p:tav tm="0" fmla="#ppt_y-sin(pi*$)/27">
                                          <p:val>
                                            <p:fltVal val="0"/>
                                          </p:val>
                                        </p:tav>
                                        <p:tav tm="100000">
                                          <p:val>
                                            <p:fltVal val="1"/>
                                          </p:val>
                                        </p:tav>
                                      </p:tavLst>
                                    </p:anim>
                                    <p:anim calcmode="lin" valueType="num">
                                      <p:cBhvr>
                                        <p:cTn id="80" dur="82" tmFilter="0, 0; 0.125,0.2665; 0.25,0.4; 0.375,0.465; 0.5,0.5;  0.625,0.535; 0.75,0.6; 0.875,0.7335; 1,1">
                                          <p:stCondLst>
                                            <p:cond delay="828"/>
                                          </p:stCondLst>
                                        </p:cTn>
                                        <p:tgtEl>
                                          <p:spTgt spid="48"/>
                                        </p:tgtEl>
                                        <p:attrNameLst>
                                          <p:attrName>ppt_y</p:attrName>
                                        </p:attrNameLst>
                                      </p:cBhvr>
                                      <p:tavLst>
                                        <p:tav tm="0" fmla="#ppt_y-sin(pi*$)/81">
                                          <p:val>
                                            <p:fltVal val="0"/>
                                          </p:val>
                                        </p:tav>
                                        <p:tav tm="100000">
                                          <p:val>
                                            <p:fltVal val="1"/>
                                          </p:val>
                                        </p:tav>
                                      </p:tavLst>
                                    </p:anim>
                                    <p:animScale>
                                      <p:cBhvr>
                                        <p:cTn id="81" dur="13">
                                          <p:stCondLst>
                                            <p:cond delay="325"/>
                                          </p:stCondLst>
                                        </p:cTn>
                                        <p:tgtEl>
                                          <p:spTgt spid="48"/>
                                        </p:tgtEl>
                                      </p:cBhvr>
                                      <p:to x="100000" y="60000"/>
                                    </p:animScale>
                                    <p:animScale>
                                      <p:cBhvr>
                                        <p:cTn id="82" dur="83" decel="50000">
                                          <p:stCondLst>
                                            <p:cond delay="338"/>
                                          </p:stCondLst>
                                        </p:cTn>
                                        <p:tgtEl>
                                          <p:spTgt spid="48"/>
                                        </p:tgtEl>
                                      </p:cBhvr>
                                      <p:to x="100000" y="100000"/>
                                    </p:animScale>
                                    <p:animScale>
                                      <p:cBhvr>
                                        <p:cTn id="83" dur="13">
                                          <p:stCondLst>
                                            <p:cond delay="656"/>
                                          </p:stCondLst>
                                        </p:cTn>
                                        <p:tgtEl>
                                          <p:spTgt spid="48"/>
                                        </p:tgtEl>
                                      </p:cBhvr>
                                      <p:to x="100000" y="80000"/>
                                    </p:animScale>
                                    <p:animScale>
                                      <p:cBhvr>
                                        <p:cTn id="84" dur="83" decel="50000">
                                          <p:stCondLst>
                                            <p:cond delay="669"/>
                                          </p:stCondLst>
                                        </p:cTn>
                                        <p:tgtEl>
                                          <p:spTgt spid="48"/>
                                        </p:tgtEl>
                                      </p:cBhvr>
                                      <p:to x="100000" y="100000"/>
                                    </p:animScale>
                                    <p:animScale>
                                      <p:cBhvr>
                                        <p:cTn id="85" dur="13">
                                          <p:stCondLst>
                                            <p:cond delay="821"/>
                                          </p:stCondLst>
                                        </p:cTn>
                                        <p:tgtEl>
                                          <p:spTgt spid="48"/>
                                        </p:tgtEl>
                                      </p:cBhvr>
                                      <p:to x="100000" y="90000"/>
                                    </p:animScale>
                                    <p:animScale>
                                      <p:cBhvr>
                                        <p:cTn id="86" dur="83" decel="50000">
                                          <p:stCondLst>
                                            <p:cond delay="834"/>
                                          </p:stCondLst>
                                        </p:cTn>
                                        <p:tgtEl>
                                          <p:spTgt spid="48"/>
                                        </p:tgtEl>
                                      </p:cBhvr>
                                      <p:to x="100000" y="100000"/>
                                    </p:animScale>
                                    <p:animScale>
                                      <p:cBhvr>
                                        <p:cTn id="87" dur="13">
                                          <p:stCondLst>
                                            <p:cond delay="904"/>
                                          </p:stCondLst>
                                        </p:cTn>
                                        <p:tgtEl>
                                          <p:spTgt spid="48"/>
                                        </p:tgtEl>
                                      </p:cBhvr>
                                      <p:to x="100000" y="95000"/>
                                    </p:animScale>
                                    <p:animScale>
                                      <p:cBhvr>
                                        <p:cTn id="88" dur="83" decel="50000">
                                          <p:stCondLst>
                                            <p:cond delay="917"/>
                                          </p:stCondLst>
                                        </p:cTn>
                                        <p:tgtEl>
                                          <p:spTgt spid="48"/>
                                        </p:tgtEl>
                                      </p:cBhvr>
                                      <p:to x="100000" y="100000"/>
                                    </p:animScale>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nodeType="clickEffect">
                                  <p:stCondLst>
                                    <p:cond delay="0"/>
                                  </p:stCondLst>
                                  <p:childTnLst>
                                    <p:set>
                                      <p:cBhvr>
                                        <p:cTn id="92" dur="1" fill="hold">
                                          <p:stCondLst>
                                            <p:cond delay="0"/>
                                          </p:stCondLst>
                                        </p:cTn>
                                        <p:tgtEl>
                                          <p:spTgt spid="11"/>
                                        </p:tgtEl>
                                        <p:attrNameLst>
                                          <p:attrName>style.visibility</p:attrName>
                                        </p:attrNameLst>
                                      </p:cBhvr>
                                      <p:to>
                                        <p:strVal val="visible"/>
                                      </p:to>
                                    </p:set>
                                    <p:anim calcmode="lin" valueType="num">
                                      <p:cBhvr additive="base">
                                        <p:cTn id="93" dur="1000" fill="hold"/>
                                        <p:tgtEl>
                                          <p:spTgt spid="11"/>
                                        </p:tgtEl>
                                        <p:attrNameLst>
                                          <p:attrName>ppt_x</p:attrName>
                                        </p:attrNameLst>
                                      </p:cBhvr>
                                      <p:tavLst>
                                        <p:tav tm="0">
                                          <p:val>
                                            <p:strVal val="#ppt_x"/>
                                          </p:val>
                                        </p:tav>
                                        <p:tav tm="100000">
                                          <p:val>
                                            <p:strVal val="#ppt_x"/>
                                          </p:val>
                                        </p:tav>
                                      </p:tavLst>
                                    </p:anim>
                                    <p:anim calcmode="lin" valueType="num">
                                      <p:cBhvr additive="base">
                                        <p:cTn id="94" dur="1000" fill="hold"/>
                                        <p:tgtEl>
                                          <p:spTgt spid="11"/>
                                        </p:tgtEl>
                                        <p:attrNameLst>
                                          <p:attrName>ppt_y</p:attrName>
                                        </p:attrNameLst>
                                      </p:cBhvr>
                                      <p:tavLst>
                                        <p:tav tm="0">
                                          <p:val>
                                            <p:strVal val="1+#ppt_h/2"/>
                                          </p:val>
                                        </p:tav>
                                        <p:tav tm="100000">
                                          <p:val>
                                            <p:strVal val="#ppt_y"/>
                                          </p:val>
                                        </p:tav>
                                      </p:tavLst>
                                    </p:anim>
                                  </p:childTnLst>
                                </p:cTn>
                              </p:par>
                              <p:par>
                                <p:cTn id="95" presetID="26" presetClass="entr" presetSubtype="0" fill="hold" grpId="0" nodeType="withEffect">
                                  <p:stCondLst>
                                    <p:cond delay="0"/>
                                  </p:stCondLst>
                                  <p:childTnLst>
                                    <p:set>
                                      <p:cBhvr>
                                        <p:cTn id="96" dur="1" fill="hold">
                                          <p:stCondLst>
                                            <p:cond delay="0"/>
                                          </p:stCondLst>
                                        </p:cTn>
                                        <p:tgtEl>
                                          <p:spTgt spid="12"/>
                                        </p:tgtEl>
                                        <p:attrNameLst>
                                          <p:attrName>style.visibility</p:attrName>
                                        </p:attrNameLst>
                                      </p:cBhvr>
                                      <p:to>
                                        <p:strVal val="visible"/>
                                      </p:to>
                                    </p:set>
                                    <p:animEffect transition="in" filter="wipe(down)">
                                      <p:cBhvr>
                                        <p:cTn id="97" dur="290">
                                          <p:stCondLst>
                                            <p:cond delay="0"/>
                                          </p:stCondLst>
                                        </p:cTn>
                                        <p:tgtEl>
                                          <p:spTgt spid="12"/>
                                        </p:tgtEl>
                                      </p:cBhvr>
                                    </p:animEffect>
                                    <p:anim calcmode="lin" valueType="num">
                                      <p:cBhvr>
                                        <p:cTn id="98" dur="911"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99" dur="332"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0" dur="332" tmFilter="0, 0; 0.125,0.2665; 0.25,0.4; 0.375,0.465; 0.5,0.5;  0.625,0.535; 0.75,0.6; 0.875,0.7335; 1,1">
                                          <p:stCondLst>
                                            <p:cond delay="332"/>
                                          </p:stCondLst>
                                        </p:cTn>
                                        <p:tgtEl>
                                          <p:spTgt spid="12"/>
                                        </p:tgtEl>
                                        <p:attrNameLst>
                                          <p:attrName>ppt_y</p:attrName>
                                        </p:attrNameLst>
                                      </p:cBhvr>
                                      <p:tavLst>
                                        <p:tav tm="0" fmla="#ppt_y-sin(pi*$)/9">
                                          <p:val>
                                            <p:fltVal val="0"/>
                                          </p:val>
                                        </p:tav>
                                        <p:tav tm="100000">
                                          <p:val>
                                            <p:fltVal val="1"/>
                                          </p:val>
                                        </p:tav>
                                      </p:tavLst>
                                    </p:anim>
                                    <p:anim calcmode="lin" valueType="num">
                                      <p:cBhvr>
                                        <p:cTn id="101" dur="166" tmFilter="0, 0; 0.125,0.2665; 0.25,0.4; 0.375,0.465; 0.5,0.5;  0.625,0.535; 0.75,0.6; 0.875,0.7335; 1,1">
                                          <p:stCondLst>
                                            <p:cond delay="662"/>
                                          </p:stCondLst>
                                        </p:cTn>
                                        <p:tgtEl>
                                          <p:spTgt spid="12"/>
                                        </p:tgtEl>
                                        <p:attrNameLst>
                                          <p:attrName>ppt_y</p:attrName>
                                        </p:attrNameLst>
                                      </p:cBhvr>
                                      <p:tavLst>
                                        <p:tav tm="0" fmla="#ppt_y-sin(pi*$)/27">
                                          <p:val>
                                            <p:fltVal val="0"/>
                                          </p:val>
                                        </p:tav>
                                        <p:tav tm="100000">
                                          <p:val>
                                            <p:fltVal val="1"/>
                                          </p:val>
                                        </p:tav>
                                      </p:tavLst>
                                    </p:anim>
                                    <p:anim calcmode="lin" valueType="num">
                                      <p:cBhvr>
                                        <p:cTn id="102" dur="82" tmFilter="0, 0; 0.125,0.2665; 0.25,0.4; 0.375,0.465; 0.5,0.5;  0.625,0.535; 0.75,0.6; 0.875,0.7335; 1,1">
                                          <p:stCondLst>
                                            <p:cond delay="828"/>
                                          </p:stCondLst>
                                        </p:cTn>
                                        <p:tgtEl>
                                          <p:spTgt spid="12"/>
                                        </p:tgtEl>
                                        <p:attrNameLst>
                                          <p:attrName>ppt_y</p:attrName>
                                        </p:attrNameLst>
                                      </p:cBhvr>
                                      <p:tavLst>
                                        <p:tav tm="0" fmla="#ppt_y-sin(pi*$)/81">
                                          <p:val>
                                            <p:fltVal val="0"/>
                                          </p:val>
                                        </p:tav>
                                        <p:tav tm="100000">
                                          <p:val>
                                            <p:fltVal val="1"/>
                                          </p:val>
                                        </p:tav>
                                      </p:tavLst>
                                    </p:anim>
                                    <p:animScale>
                                      <p:cBhvr>
                                        <p:cTn id="103" dur="13">
                                          <p:stCondLst>
                                            <p:cond delay="325"/>
                                          </p:stCondLst>
                                        </p:cTn>
                                        <p:tgtEl>
                                          <p:spTgt spid="12"/>
                                        </p:tgtEl>
                                      </p:cBhvr>
                                      <p:to x="100000" y="60000"/>
                                    </p:animScale>
                                    <p:animScale>
                                      <p:cBhvr>
                                        <p:cTn id="104" dur="83" decel="50000">
                                          <p:stCondLst>
                                            <p:cond delay="338"/>
                                          </p:stCondLst>
                                        </p:cTn>
                                        <p:tgtEl>
                                          <p:spTgt spid="12"/>
                                        </p:tgtEl>
                                      </p:cBhvr>
                                      <p:to x="100000" y="100000"/>
                                    </p:animScale>
                                    <p:animScale>
                                      <p:cBhvr>
                                        <p:cTn id="105" dur="13">
                                          <p:stCondLst>
                                            <p:cond delay="656"/>
                                          </p:stCondLst>
                                        </p:cTn>
                                        <p:tgtEl>
                                          <p:spTgt spid="12"/>
                                        </p:tgtEl>
                                      </p:cBhvr>
                                      <p:to x="100000" y="80000"/>
                                    </p:animScale>
                                    <p:animScale>
                                      <p:cBhvr>
                                        <p:cTn id="106" dur="83" decel="50000">
                                          <p:stCondLst>
                                            <p:cond delay="669"/>
                                          </p:stCondLst>
                                        </p:cTn>
                                        <p:tgtEl>
                                          <p:spTgt spid="12"/>
                                        </p:tgtEl>
                                      </p:cBhvr>
                                      <p:to x="100000" y="100000"/>
                                    </p:animScale>
                                    <p:animScale>
                                      <p:cBhvr>
                                        <p:cTn id="107" dur="13">
                                          <p:stCondLst>
                                            <p:cond delay="821"/>
                                          </p:stCondLst>
                                        </p:cTn>
                                        <p:tgtEl>
                                          <p:spTgt spid="12"/>
                                        </p:tgtEl>
                                      </p:cBhvr>
                                      <p:to x="100000" y="90000"/>
                                    </p:animScale>
                                    <p:animScale>
                                      <p:cBhvr>
                                        <p:cTn id="108" dur="83" decel="50000">
                                          <p:stCondLst>
                                            <p:cond delay="834"/>
                                          </p:stCondLst>
                                        </p:cTn>
                                        <p:tgtEl>
                                          <p:spTgt spid="12"/>
                                        </p:tgtEl>
                                      </p:cBhvr>
                                      <p:to x="100000" y="100000"/>
                                    </p:animScale>
                                    <p:animScale>
                                      <p:cBhvr>
                                        <p:cTn id="109" dur="13">
                                          <p:stCondLst>
                                            <p:cond delay="904"/>
                                          </p:stCondLst>
                                        </p:cTn>
                                        <p:tgtEl>
                                          <p:spTgt spid="12"/>
                                        </p:tgtEl>
                                      </p:cBhvr>
                                      <p:to x="100000" y="95000"/>
                                    </p:animScale>
                                    <p:animScale>
                                      <p:cBhvr>
                                        <p:cTn id="110" dur="83" decel="50000">
                                          <p:stCondLst>
                                            <p:cond delay="917"/>
                                          </p:stCondLst>
                                        </p:cTn>
                                        <p:tgtEl>
                                          <p:spTgt spid="12"/>
                                        </p:tgtEl>
                                      </p:cBhvr>
                                      <p:to x="100000" y="100000"/>
                                    </p:animScale>
                                  </p:childTnLst>
                                </p:cTn>
                              </p:par>
                            </p:childTnLst>
                          </p:cTn>
                        </p:par>
                      </p:childTnLst>
                    </p:cTn>
                  </p:par>
                  <p:par>
                    <p:cTn id="111" fill="hold">
                      <p:stCondLst>
                        <p:cond delay="indefinite"/>
                      </p:stCondLst>
                      <p:childTnLst>
                        <p:par>
                          <p:cTn id="112" fill="hold">
                            <p:stCondLst>
                              <p:cond delay="0"/>
                            </p:stCondLst>
                            <p:childTnLst>
                              <p:par>
                                <p:cTn id="113" presetID="2" presetClass="entr" presetSubtype="8" fill="hold" nodeType="clickEffect">
                                  <p:stCondLst>
                                    <p:cond delay="0"/>
                                  </p:stCondLst>
                                  <p:childTnLst>
                                    <p:set>
                                      <p:cBhvr>
                                        <p:cTn id="114" dur="1" fill="hold">
                                          <p:stCondLst>
                                            <p:cond delay="0"/>
                                          </p:stCondLst>
                                        </p:cTn>
                                        <p:tgtEl>
                                          <p:spTgt spid="51"/>
                                        </p:tgtEl>
                                        <p:attrNameLst>
                                          <p:attrName>style.visibility</p:attrName>
                                        </p:attrNameLst>
                                      </p:cBhvr>
                                      <p:to>
                                        <p:strVal val="visible"/>
                                      </p:to>
                                    </p:set>
                                    <p:anim calcmode="lin" valueType="num">
                                      <p:cBhvr additive="base">
                                        <p:cTn id="115" dur="500" fill="hold"/>
                                        <p:tgtEl>
                                          <p:spTgt spid="51"/>
                                        </p:tgtEl>
                                        <p:attrNameLst>
                                          <p:attrName>ppt_x</p:attrName>
                                        </p:attrNameLst>
                                      </p:cBhvr>
                                      <p:tavLst>
                                        <p:tav tm="0">
                                          <p:val>
                                            <p:strVal val="0-#ppt_w/2"/>
                                          </p:val>
                                        </p:tav>
                                        <p:tav tm="100000">
                                          <p:val>
                                            <p:strVal val="#ppt_x"/>
                                          </p:val>
                                        </p:tav>
                                      </p:tavLst>
                                    </p:anim>
                                    <p:anim calcmode="lin" valueType="num">
                                      <p:cBhvr additive="base">
                                        <p:cTn id="116" dur="500" fill="hold"/>
                                        <p:tgtEl>
                                          <p:spTgt spid="51"/>
                                        </p:tgtEl>
                                        <p:attrNameLst>
                                          <p:attrName>ppt_y</p:attrName>
                                        </p:attrNameLst>
                                      </p:cBhvr>
                                      <p:tavLst>
                                        <p:tav tm="0">
                                          <p:val>
                                            <p:strVal val="#ppt_y"/>
                                          </p:val>
                                        </p:tav>
                                        <p:tav tm="100000">
                                          <p:val>
                                            <p:strVal val="#ppt_y"/>
                                          </p:val>
                                        </p:tav>
                                      </p:tavLst>
                                    </p:anim>
                                  </p:childTnLst>
                                </p:cTn>
                              </p:par>
                              <p:par>
                                <p:cTn id="117" presetID="26" presetClass="entr" presetSubtype="0" fill="hold" grpId="0" nodeType="withEffect">
                                  <p:stCondLst>
                                    <p:cond delay="0"/>
                                  </p:stCondLst>
                                  <p:childTnLst>
                                    <p:set>
                                      <p:cBhvr>
                                        <p:cTn id="118" dur="1" fill="hold">
                                          <p:stCondLst>
                                            <p:cond delay="0"/>
                                          </p:stCondLst>
                                        </p:cTn>
                                        <p:tgtEl>
                                          <p:spTgt spid="13"/>
                                        </p:tgtEl>
                                        <p:attrNameLst>
                                          <p:attrName>style.visibility</p:attrName>
                                        </p:attrNameLst>
                                      </p:cBhvr>
                                      <p:to>
                                        <p:strVal val="visible"/>
                                      </p:to>
                                    </p:set>
                                    <p:animEffect transition="in" filter="wipe(down)">
                                      <p:cBhvr>
                                        <p:cTn id="119" dur="580">
                                          <p:stCondLst>
                                            <p:cond delay="0"/>
                                          </p:stCondLst>
                                        </p:cTn>
                                        <p:tgtEl>
                                          <p:spTgt spid="13"/>
                                        </p:tgtEl>
                                      </p:cBhvr>
                                    </p:animEffect>
                                    <p:anim calcmode="lin" valueType="num">
                                      <p:cBhvr>
                                        <p:cTn id="120"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125" dur="26">
                                          <p:stCondLst>
                                            <p:cond delay="650"/>
                                          </p:stCondLst>
                                        </p:cTn>
                                        <p:tgtEl>
                                          <p:spTgt spid="13"/>
                                        </p:tgtEl>
                                      </p:cBhvr>
                                      <p:to x="100000" y="60000"/>
                                    </p:animScale>
                                    <p:animScale>
                                      <p:cBhvr>
                                        <p:cTn id="126" dur="166" decel="50000">
                                          <p:stCondLst>
                                            <p:cond delay="676"/>
                                          </p:stCondLst>
                                        </p:cTn>
                                        <p:tgtEl>
                                          <p:spTgt spid="13"/>
                                        </p:tgtEl>
                                      </p:cBhvr>
                                      <p:to x="100000" y="100000"/>
                                    </p:animScale>
                                    <p:animScale>
                                      <p:cBhvr>
                                        <p:cTn id="127" dur="26">
                                          <p:stCondLst>
                                            <p:cond delay="1312"/>
                                          </p:stCondLst>
                                        </p:cTn>
                                        <p:tgtEl>
                                          <p:spTgt spid="13"/>
                                        </p:tgtEl>
                                      </p:cBhvr>
                                      <p:to x="100000" y="80000"/>
                                    </p:animScale>
                                    <p:animScale>
                                      <p:cBhvr>
                                        <p:cTn id="128" dur="166" decel="50000">
                                          <p:stCondLst>
                                            <p:cond delay="1338"/>
                                          </p:stCondLst>
                                        </p:cTn>
                                        <p:tgtEl>
                                          <p:spTgt spid="13"/>
                                        </p:tgtEl>
                                      </p:cBhvr>
                                      <p:to x="100000" y="100000"/>
                                    </p:animScale>
                                    <p:animScale>
                                      <p:cBhvr>
                                        <p:cTn id="129" dur="26">
                                          <p:stCondLst>
                                            <p:cond delay="1642"/>
                                          </p:stCondLst>
                                        </p:cTn>
                                        <p:tgtEl>
                                          <p:spTgt spid="13"/>
                                        </p:tgtEl>
                                      </p:cBhvr>
                                      <p:to x="100000" y="90000"/>
                                    </p:animScale>
                                    <p:animScale>
                                      <p:cBhvr>
                                        <p:cTn id="130" dur="166" decel="50000">
                                          <p:stCondLst>
                                            <p:cond delay="1668"/>
                                          </p:stCondLst>
                                        </p:cTn>
                                        <p:tgtEl>
                                          <p:spTgt spid="13"/>
                                        </p:tgtEl>
                                      </p:cBhvr>
                                      <p:to x="100000" y="100000"/>
                                    </p:animScale>
                                    <p:animScale>
                                      <p:cBhvr>
                                        <p:cTn id="131" dur="26">
                                          <p:stCondLst>
                                            <p:cond delay="1808"/>
                                          </p:stCondLst>
                                        </p:cTn>
                                        <p:tgtEl>
                                          <p:spTgt spid="13"/>
                                        </p:tgtEl>
                                      </p:cBhvr>
                                      <p:to x="100000" y="95000"/>
                                    </p:animScale>
                                    <p:animScale>
                                      <p:cBhvr>
                                        <p:cTn id="132" dur="166" decel="50000">
                                          <p:stCondLst>
                                            <p:cond delay="1834"/>
                                          </p:stCondLst>
                                        </p:cTn>
                                        <p:tgtEl>
                                          <p:spTgt spid="13"/>
                                        </p:tgtEl>
                                      </p:cBhvr>
                                      <p:to x="100000" y="100000"/>
                                    </p:animScale>
                                  </p:childTnLst>
                                </p:cTn>
                              </p:par>
                            </p:childTnLst>
                          </p:cTn>
                        </p:par>
                      </p:childTnLst>
                    </p:cTn>
                  </p:par>
                  <p:par>
                    <p:cTn id="133" fill="hold">
                      <p:stCondLst>
                        <p:cond delay="indefinite"/>
                      </p:stCondLst>
                      <p:childTnLst>
                        <p:par>
                          <p:cTn id="134" fill="hold">
                            <p:stCondLst>
                              <p:cond delay="0"/>
                            </p:stCondLst>
                            <p:childTnLst>
                              <p:par>
                                <p:cTn id="135" presetID="2" presetClass="entr" presetSubtype="6" fill="hold" nodeType="clickEffect">
                                  <p:stCondLst>
                                    <p:cond delay="0"/>
                                  </p:stCondLst>
                                  <p:childTnLst>
                                    <p:set>
                                      <p:cBhvr>
                                        <p:cTn id="136" dur="1" fill="hold">
                                          <p:stCondLst>
                                            <p:cond delay="0"/>
                                          </p:stCondLst>
                                        </p:cTn>
                                        <p:tgtEl>
                                          <p:spTgt spid="15"/>
                                        </p:tgtEl>
                                        <p:attrNameLst>
                                          <p:attrName>style.visibility</p:attrName>
                                        </p:attrNameLst>
                                      </p:cBhvr>
                                      <p:to>
                                        <p:strVal val="visible"/>
                                      </p:to>
                                    </p:set>
                                    <p:anim calcmode="lin" valueType="num">
                                      <p:cBhvr additive="base">
                                        <p:cTn id="137" dur="500" fill="hold"/>
                                        <p:tgtEl>
                                          <p:spTgt spid="15"/>
                                        </p:tgtEl>
                                        <p:attrNameLst>
                                          <p:attrName>ppt_x</p:attrName>
                                        </p:attrNameLst>
                                      </p:cBhvr>
                                      <p:tavLst>
                                        <p:tav tm="0">
                                          <p:val>
                                            <p:strVal val="1+#ppt_w/2"/>
                                          </p:val>
                                        </p:tav>
                                        <p:tav tm="100000">
                                          <p:val>
                                            <p:strVal val="#ppt_x"/>
                                          </p:val>
                                        </p:tav>
                                      </p:tavLst>
                                    </p:anim>
                                    <p:anim calcmode="lin" valueType="num">
                                      <p:cBhvr additive="base">
                                        <p:cTn id="138" dur="500" fill="hold"/>
                                        <p:tgtEl>
                                          <p:spTgt spid="15"/>
                                        </p:tgtEl>
                                        <p:attrNameLst>
                                          <p:attrName>ppt_y</p:attrName>
                                        </p:attrNameLst>
                                      </p:cBhvr>
                                      <p:tavLst>
                                        <p:tav tm="0">
                                          <p:val>
                                            <p:strVal val="1+#ppt_h/2"/>
                                          </p:val>
                                        </p:tav>
                                        <p:tav tm="100000">
                                          <p:val>
                                            <p:strVal val="#ppt_y"/>
                                          </p:val>
                                        </p:tav>
                                      </p:tavLst>
                                    </p:anim>
                                  </p:childTnLst>
                                </p:cTn>
                              </p:par>
                              <p:par>
                                <p:cTn id="139" presetID="26" presetClass="entr" presetSubtype="0" fill="hold" grpId="0" nodeType="withEffect">
                                  <p:stCondLst>
                                    <p:cond delay="0"/>
                                  </p:stCondLst>
                                  <p:childTnLst>
                                    <p:set>
                                      <p:cBhvr>
                                        <p:cTn id="140" dur="1" fill="hold">
                                          <p:stCondLst>
                                            <p:cond delay="0"/>
                                          </p:stCondLst>
                                        </p:cTn>
                                        <p:tgtEl>
                                          <p:spTgt spid="16"/>
                                        </p:tgtEl>
                                        <p:attrNameLst>
                                          <p:attrName>style.visibility</p:attrName>
                                        </p:attrNameLst>
                                      </p:cBhvr>
                                      <p:to>
                                        <p:strVal val="visible"/>
                                      </p:to>
                                    </p:set>
                                    <p:animEffect transition="in" filter="wipe(down)">
                                      <p:cBhvr>
                                        <p:cTn id="141" dur="580">
                                          <p:stCondLst>
                                            <p:cond delay="0"/>
                                          </p:stCondLst>
                                        </p:cTn>
                                        <p:tgtEl>
                                          <p:spTgt spid="16"/>
                                        </p:tgtEl>
                                      </p:cBhvr>
                                    </p:animEffect>
                                    <p:anim calcmode="lin" valueType="num">
                                      <p:cBhvr>
                                        <p:cTn id="142"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143"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44"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45"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46"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47" dur="26">
                                          <p:stCondLst>
                                            <p:cond delay="650"/>
                                          </p:stCondLst>
                                        </p:cTn>
                                        <p:tgtEl>
                                          <p:spTgt spid="16"/>
                                        </p:tgtEl>
                                      </p:cBhvr>
                                      <p:to x="100000" y="60000"/>
                                    </p:animScale>
                                    <p:animScale>
                                      <p:cBhvr>
                                        <p:cTn id="148" dur="166" decel="50000">
                                          <p:stCondLst>
                                            <p:cond delay="676"/>
                                          </p:stCondLst>
                                        </p:cTn>
                                        <p:tgtEl>
                                          <p:spTgt spid="16"/>
                                        </p:tgtEl>
                                      </p:cBhvr>
                                      <p:to x="100000" y="100000"/>
                                    </p:animScale>
                                    <p:animScale>
                                      <p:cBhvr>
                                        <p:cTn id="149" dur="26">
                                          <p:stCondLst>
                                            <p:cond delay="1312"/>
                                          </p:stCondLst>
                                        </p:cTn>
                                        <p:tgtEl>
                                          <p:spTgt spid="16"/>
                                        </p:tgtEl>
                                      </p:cBhvr>
                                      <p:to x="100000" y="80000"/>
                                    </p:animScale>
                                    <p:animScale>
                                      <p:cBhvr>
                                        <p:cTn id="150" dur="166" decel="50000">
                                          <p:stCondLst>
                                            <p:cond delay="1338"/>
                                          </p:stCondLst>
                                        </p:cTn>
                                        <p:tgtEl>
                                          <p:spTgt spid="16"/>
                                        </p:tgtEl>
                                      </p:cBhvr>
                                      <p:to x="100000" y="100000"/>
                                    </p:animScale>
                                    <p:animScale>
                                      <p:cBhvr>
                                        <p:cTn id="151" dur="26">
                                          <p:stCondLst>
                                            <p:cond delay="1642"/>
                                          </p:stCondLst>
                                        </p:cTn>
                                        <p:tgtEl>
                                          <p:spTgt spid="16"/>
                                        </p:tgtEl>
                                      </p:cBhvr>
                                      <p:to x="100000" y="90000"/>
                                    </p:animScale>
                                    <p:animScale>
                                      <p:cBhvr>
                                        <p:cTn id="152" dur="166" decel="50000">
                                          <p:stCondLst>
                                            <p:cond delay="1668"/>
                                          </p:stCondLst>
                                        </p:cTn>
                                        <p:tgtEl>
                                          <p:spTgt spid="16"/>
                                        </p:tgtEl>
                                      </p:cBhvr>
                                      <p:to x="100000" y="100000"/>
                                    </p:animScale>
                                    <p:animScale>
                                      <p:cBhvr>
                                        <p:cTn id="153" dur="26">
                                          <p:stCondLst>
                                            <p:cond delay="1808"/>
                                          </p:stCondLst>
                                        </p:cTn>
                                        <p:tgtEl>
                                          <p:spTgt spid="16"/>
                                        </p:tgtEl>
                                      </p:cBhvr>
                                      <p:to x="100000" y="95000"/>
                                    </p:animScale>
                                    <p:animScale>
                                      <p:cBhvr>
                                        <p:cTn id="154" dur="166" decel="50000">
                                          <p:stCondLst>
                                            <p:cond delay="1834"/>
                                          </p:stCondLst>
                                        </p:cTn>
                                        <p:tgtEl>
                                          <p:spTgt spid="1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0" grpId="0" animBg="1"/>
      <p:bldP spid="41" grpId="0" animBg="1"/>
      <p:bldP spid="42" grpId="0"/>
      <p:bldP spid="43" grpId="0"/>
      <p:bldP spid="44" grpId="0"/>
      <p:bldP spid="45" grpId="0"/>
      <p:bldP spid="5" grpId="0" animBg="1"/>
      <p:bldP spid="48" grpId="0" animBg="1"/>
      <p:bldP spid="12" grpId="0" animBg="1"/>
      <p:bldP spid="13" grpId="0" animBg="1"/>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1699025" y="5255356"/>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987849" y="8119002"/>
              <a:ext cx="1674230"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通讯介绍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652450"/>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Introduce of the Communication Window</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40"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3237205-2ADB-4AA1-99F1-2F2BA7842EF8}"/>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988932-30D1-4ADD-92FF-1DAB45FF8806}"/>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3A3AAEB-80A1-44C1-B707-237A69614A2C}"/>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A677DA3-3A10-4AFC-A065-75A8D4E631ED}"/>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B49D8EC-57E3-442E-8641-DDA481BAB705}"/>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D54011B4-0421-4F0C-8943-80C2DC3F905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5" name="动作按钮: 上一张 4">
            <a:hlinkClick r:id="rId3" action="ppaction://hlinksldjump" highlightClick="1">
              <a:snd r:embed="rId4" name="breeze.wav"/>
            </a:hlinkClick>
            <a:extLst>
              <a:ext uri="{FF2B5EF4-FFF2-40B4-BE49-F238E27FC236}">
                <a16:creationId xmlns:a16="http://schemas.microsoft.com/office/drawing/2014/main" id="{DD38871E-C4A2-4106-8EAA-A4EA157A7118}"/>
              </a:ext>
            </a:extLst>
          </p:cNvPr>
          <p:cNvSpPr/>
          <p:nvPr/>
        </p:nvSpPr>
        <p:spPr>
          <a:xfrm>
            <a:off x="11316859" y="6108499"/>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1FE58219-F60B-42B8-B251-9C41F783FB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1103" y="1279389"/>
            <a:ext cx="5252963" cy="1532372"/>
          </a:xfrm>
          <a:prstGeom prst="rect">
            <a:avLst/>
          </a:prstGeom>
        </p:spPr>
      </p:pic>
      <p:sp>
        <p:nvSpPr>
          <p:cNvPr id="47" name="对话气泡: 椭圆形 46">
            <a:extLst>
              <a:ext uri="{FF2B5EF4-FFF2-40B4-BE49-F238E27FC236}">
                <a16:creationId xmlns:a16="http://schemas.microsoft.com/office/drawing/2014/main" id="{FB8C5593-2DA8-4397-99C2-65B9BA440C60}"/>
              </a:ext>
            </a:extLst>
          </p:cNvPr>
          <p:cNvSpPr/>
          <p:nvPr/>
        </p:nvSpPr>
        <p:spPr>
          <a:xfrm flipH="1">
            <a:off x="4226373" y="498152"/>
            <a:ext cx="1604929" cy="744154"/>
          </a:xfrm>
          <a:prstGeom prst="wedgeEllipseCallou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latin typeface="幼圆" panose="02010509060101010101" pitchFamily="49" charset="-122"/>
                <a:ea typeface="幼圆" panose="02010509060101010101" pitchFamily="49" charset="-122"/>
              </a:rPr>
              <a:t>组网方式基于</a:t>
            </a:r>
            <a:r>
              <a:rPr lang="en-US" altLang="zh-CN" sz="1400" dirty="0">
                <a:latin typeface="幼圆" panose="02010509060101010101" pitchFamily="49" charset="-122"/>
                <a:ea typeface="幼圆" panose="02010509060101010101" pitchFamily="49" charset="-122"/>
              </a:rPr>
              <a:t>C-S</a:t>
            </a:r>
            <a:r>
              <a:rPr lang="zh-CN" altLang="en-US" sz="1400" dirty="0">
                <a:latin typeface="幼圆" panose="02010509060101010101" pitchFamily="49" charset="-122"/>
                <a:ea typeface="幼圆" panose="02010509060101010101" pitchFamily="49" charset="-122"/>
              </a:rPr>
              <a:t>模式</a:t>
            </a:r>
          </a:p>
        </p:txBody>
      </p:sp>
      <p:sp>
        <p:nvSpPr>
          <p:cNvPr id="7" name="文本框 6">
            <a:extLst>
              <a:ext uri="{FF2B5EF4-FFF2-40B4-BE49-F238E27FC236}">
                <a16:creationId xmlns:a16="http://schemas.microsoft.com/office/drawing/2014/main" id="{548440CB-EBC6-4008-9871-87E0813F4A60}"/>
              </a:ext>
            </a:extLst>
          </p:cNvPr>
          <p:cNvSpPr txBox="1"/>
          <p:nvPr/>
        </p:nvSpPr>
        <p:spPr>
          <a:xfrm>
            <a:off x="4582231" y="3044428"/>
            <a:ext cx="6734628" cy="3416320"/>
          </a:xfrm>
          <a:prstGeom prst="rect">
            <a:avLst/>
          </a:prstGeom>
          <a:noFill/>
        </p:spPr>
        <p:txBody>
          <a:bodyPr wrap="square" rtlCol="0">
            <a:spAutoFit/>
          </a:bodyPr>
          <a:lstStyle/>
          <a:p>
            <a:pPr algn="just"/>
            <a:r>
              <a:rPr lang="en-US" altLang="zh-CN" dirty="0">
                <a:latin typeface="Times New Roman" panose="02020603050405020304" pitchFamily="18" charset="0"/>
                <a:ea typeface="幼圆" panose="02010509060101010101" pitchFamily="49" charset="-122"/>
              </a:rPr>
              <a:t>TCP/IP</a:t>
            </a:r>
            <a:r>
              <a:rPr lang="zh-CN" altLang="en-US" dirty="0">
                <a:latin typeface="Times New Roman" panose="02020603050405020304" pitchFamily="18" charset="0"/>
                <a:ea typeface="幼圆" panose="02010509060101010101" pitchFamily="49" charset="-122"/>
              </a:rPr>
              <a:t>协议可以实现</a:t>
            </a:r>
            <a:r>
              <a:rPr lang="en-US" altLang="zh-CN" dirty="0">
                <a:latin typeface="Times New Roman" panose="02020603050405020304" pitchFamily="18" charset="0"/>
                <a:ea typeface="幼圆" panose="02010509060101010101" pitchFamily="49" charset="-122"/>
              </a:rPr>
              <a:t>Client-Server</a:t>
            </a:r>
            <a:r>
              <a:rPr lang="zh-CN" altLang="en-US" dirty="0">
                <a:latin typeface="Times New Roman" panose="02020603050405020304" pitchFamily="18" charset="0"/>
                <a:ea typeface="幼圆" panose="02010509060101010101" pitchFamily="49" charset="-122"/>
              </a:rPr>
              <a:t>通信模式，其中上位机作为</a:t>
            </a:r>
            <a:r>
              <a:rPr lang="en-US" altLang="zh-CN" dirty="0">
                <a:latin typeface="Times New Roman" panose="02020603050405020304" pitchFamily="18" charset="0"/>
                <a:ea typeface="幼圆" panose="02010509060101010101" pitchFamily="49" charset="-122"/>
              </a:rPr>
              <a:t>Server</a:t>
            </a:r>
            <a:r>
              <a:rPr lang="zh-CN" altLang="en-US" dirty="0">
                <a:latin typeface="Times New Roman" panose="02020603050405020304" pitchFamily="18" charset="0"/>
                <a:ea typeface="幼圆" panose="02010509060101010101" pitchFamily="49" charset="-122"/>
              </a:rPr>
              <a:t>，控制机作为</a:t>
            </a:r>
            <a:r>
              <a:rPr lang="en-US" altLang="zh-CN" dirty="0">
                <a:latin typeface="Times New Roman" panose="02020603050405020304" pitchFamily="18" charset="0"/>
                <a:ea typeface="幼圆" panose="02010509060101010101" pitchFamily="49" charset="-122"/>
              </a:rPr>
              <a:t>Client</a:t>
            </a:r>
            <a:r>
              <a:rPr lang="zh-CN" altLang="en-US" dirty="0">
                <a:latin typeface="Times New Roman" panose="02020603050405020304" pitchFamily="18" charset="0"/>
                <a:ea typeface="幼圆" panose="02010509060101010101" pitchFamily="49" charset="-122"/>
              </a:rPr>
              <a:t>，对服务器发起连接，从而进行端对端的通信。</a:t>
            </a:r>
            <a:endParaRPr lang="en-US" altLang="zh-CN" dirty="0">
              <a:latin typeface="Times New Roman" panose="02020603050405020304" pitchFamily="18" charset="0"/>
              <a:ea typeface="幼圆" panose="02010509060101010101" pitchFamily="49" charset="-122"/>
            </a:endParaRPr>
          </a:p>
          <a:p>
            <a:pPr algn="just"/>
            <a:endParaRPr lang="en-US" altLang="zh-CN" dirty="0">
              <a:latin typeface="Times New Roman" panose="02020603050405020304" pitchFamily="18" charset="0"/>
              <a:ea typeface="幼圆" panose="02010509060101010101" pitchFamily="49" charset="-122"/>
            </a:endParaRPr>
          </a:p>
          <a:p>
            <a:pPr algn="just"/>
            <a:r>
              <a:rPr lang="zh-CN" altLang="en-US" dirty="0">
                <a:latin typeface="Times New Roman" panose="02020603050405020304" pitchFamily="18" charset="0"/>
                <a:ea typeface="幼圆" panose="02010509060101010101" pitchFamily="49" charset="-122"/>
              </a:rPr>
              <a:t>存在问题：</a:t>
            </a:r>
            <a:endParaRPr lang="en-US" altLang="zh-CN" dirty="0">
              <a:latin typeface="Times New Roman" panose="02020603050405020304" pitchFamily="18" charset="0"/>
              <a:ea typeface="幼圆" panose="02010509060101010101" pitchFamily="49" charset="-122"/>
            </a:endParaRPr>
          </a:p>
          <a:p>
            <a:pPr marL="285750" indent="-285750" algn="just">
              <a:buFont typeface="Wingdings" panose="05000000000000000000" pitchFamily="2" charset="2"/>
              <a:buChar char="l"/>
            </a:pPr>
            <a:r>
              <a:rPr lang="en-US" altLang="zh-CN" dirty="0">
                <a:latin typeface="Times New Roman" panose="02020603050405020304" pitchFamily="18" charset="0"/>
                <a:ea typeface="幼圆" panose="02010509060101010101" pitchFamily="49" charset="-122"/>
              </a:rPr>
              <a:t>TCP</a:t>
            </a:r>
            <a:r>
              <a:rPr lang="zh-CN" altLang="zh-CN" dirty="0">
                <a:latin typeface="Times New Roman" panose="02020603050405020304" pitchFamily="18" charset="0"/>
                <a:ea typeface="幼圆" panose="02010509060101010101" pitchFamily="49" charset="-122"/>
              </a:rPr>
              <a:t>通信是端对端，面向字节流的通信，所以为了能使上位机和控制器相互确定所发当前数据的含义，需要制定应用层的</a:t>
            </a:r>
            <a:r>
              <a:rPr lang="zh-CN" altLang="zh-CN" dirty="0">
                <a:latin typeface="幼圆" panose="02010509060101010101" pitchFamily="49" charset="-122"/>
                <a:ea typeface="幼圆" panose="02010509060101010101" pitchFamily="49" charset="-122"/>
              </a:rPr>
              <a:t>通信协议。</a:t>
            </a:r>
            <a:endParaRPr lang="en-US" altLang="zh-CN" dirty="0">
              <a:latin typeface="幼圆" panose="02010509060101010101" pitchFamily="49" charset="-122"/>
              <a:ea typeface="幼圆" panose="02010509060101010101" pitchFamily="49" charset="-122"/>
            </a:endParaRPr>
          </a:p>
          <a:p>
            <a:pPr marL="285750" indent="-285750" algn="just">
              <a:buFont typeface="Wingdings" panose="05000000000000000000" pitchFamily="2" charset="2"/>
              <a:buChar char="l"/>
            </a:pPr>
            <a:r>
              <a:rPr lang="zh-CN" altLang="zh-CN" dirty="0">
                <a:latin typeface="幼圆" panose="02010509060101010101" pitchFamily="49" charset="-122"/>
                <a:ea typeface="幼圆" panose="02010509060101010101" pitchFamily="49" charset="-122"/>
              </a:rPr>
              <a:t>上位机软件系统服务器端可能同时需要连接多个控制器客户端，多个客户端需要同时传输数据，此时因受限其基于打开端口</a:t>
            </a:r>
            <a:r>
              <a:rPr lang="en-US" altLang="zh-CN" dirty="0">
                <a:latin typeface="幼圆" panose="02010509060101010101" pitchFamily="49" charset="-122"/>
                <a:ea typeface="幼圆" panose="02010509060101010101" pitchFamily="49" charset="-122"/>
              </a:rPr>
              <a:t>-</a:t>
            </a:r>
            <a:r>
              <a:rPr lang="zh-CN" altLang="zh-CN" dirty="0">
                <a:latin typeface="幼圆" panose="02010509060101010101" pitchFamily="49" charset="-122"/>
                <a:ea typeface="幼圆" panose="02010509060101010101" pitchFamily="49" charset="-122"/>
              </a:rPr>
              <a:t>读取端口数据</a:t>
            </a:r>
            <a:r>
              <a:rPr lang="en-US" altLang="zh-CN" dirty="0">
                <a:latin typeface="幼圆" panose="02010509060101010101" pitchFamily="49" charset="-122"/>
                <a:ea typeface="幼圆" panose="02010509060101010101" pitchFamily="49" charset="-122"/>
              </a:rPr>
              <a:t>-</a:t>
            </a:r>
            <a:r>
              <a:rPr lang="zh-CN" altLang="zh-CN" dirty="0">
                <a:latin typeface="幼圆" panose="02010509060101010101" pitchFamily="49" charset="-122"/>
                <a:ea typeface="幼圆" panose="02010509060101010101" pitchFamily="49" charset="-122"/>
              </a:rPr>
              <a:t>写入数据</a:t>
            </a:r>
            <a:r>
              <a:rPr lang="en-US" altLang="zh-CN" dirty="0">
                <a:latin typeface="幼圆" panose="02010509060101010101" pitchFamily="49" charset="-122"/>
                <a:ea typeface="幼圆" panose="02010509060101010101" pitchFamily="49" charset="-122"/>
              </a:rPr>
              <a:t>-</a:t>
            </a:r>
            <a:r>
              <a:rPr lang="zh-CN" altLang="zh-CN" dirty="0">
                <a:latin typeface="幼圆" panose="02010509060101010101" pitchFamily="49" charset="-122"/>
                <a:ea typeface="幼圆" panose="02010509060101010101" pitchFamily="49" charset="-122"/>
              </a:rPr>
              <a:t>关闭连接的固定编程模式，服务器同时支持多个客户端的连接变得困难</a:t>
            </a:r>
            <a:r>
              <a:rPr lang="en-US" altLang="zh-CN" dirty="0">
                <a:latin typeface="幼圆" panose="02010509060101010101" pitchFamily="49" charset="-122"/>
                <a:ea typeface="幼圆" panose="02010509060101010101" pitchFamily="49" charset="-122"/>
              </a:rPr>
              <a:t>?</a:t>
            </a:r>
            <a:endParaRPr lang="zh-CN" altLang="en-US"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2145611377"/>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500" fill="hold"/>
                                        <p:tgtEl>
                                          <p:spTgt spid="134"/>
                                        </p:tgtEl>
                                        <p:attrNameLst>
                                          <p:attrName>ppt_x</p:attrName>
                                        </p:attrNameLst>
                                      </p:cBhvr>
                                      <p:tavLst>
                                        <p:tav tm="0">
                                          <p:val>
                                            <p:strVal val="#ppt_x"/>
                                          </p:val>
                                        </p:tav>
                                        <p:tav tm="100000">
                                          <p:val>
                                            <p:strVal val="#ppt_x"/>
                                          </p:val>
                                        </p:tav>
                                      </p:tavLst>
                                    </p:anim>
                                    <p:anim calcmode="lin" valueType="num">
                                      <p:cBhvr additive="base">
                                        <p:cTn id="32" dur="50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1000"/>
                                        <p:tgtEl>
                                          <p:spTgt spid="40"/>
                                        </p:tgtEl>
                                      </p:cBhvr>
                                    </p:animEffect>
                                    <p:anim calcmode="lin" valueType="num">
                                      <p:cBhvr>
                                        <p:cTn id="40" dur="1000" fill="hold"/>
                                        <p:tgtEl>
                                          <p:spTgt spid="40"/>
                                        </p:tgtEl>
                                        <p:attrNameLst>
                                          <p:attrName>ppt_x</p:attrName>
                                        </p:attrNameLst>
                                      </p:cBhvr>
                                      <p:tavLst>
                                        <p:tav tm="0">
                                          <p:val>
                                            <p:strVal val="#ppt_x"/>
                                          </p:val>
                                        </p:tav>
                                        <p:tav tm="100000">
                                          <p:val>
                                            <p:strVal val="#ppt_x"/>
                                          </p:val>
                                        </p:tav>
                                      </p:tavLst>
                                    </p:anim>
                                    <p:anim calcmode="lin" valueType="num">
                                      <p:cBhvr>
                                        <p:cTn id="41" dur="1000" fill="hold"/>
                                        <p:tgtEl>
                                          <p:spTgt spid="4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1000"/>
                                        <p:tgtEl>
                                          <p:spTgt spid="41"/>
                                        </p:tgtEl>
                                      </p:cBhvr>
                                    </p:animEffect>
                                    <p:anim calcmode="lin" valueType="num">
                                      <p:cBhvr>
                                        <p:cTn id="45" dur="1000" fill="hold"/>
                                        <p:tgtEl>
                                          <p:spTgt spid="41"/>
                                        </p:tgtEl>
                                        <p:attrNameLst>
                                          <p:attrName>ppt_x</p:attrName>
                                        </p:attrNameLst>
                                      </p:cBhvr>
                                      <p:tavLst>
                                        <p:tav tm="0">
                                          <p:val>
                                            <p:strVal val="#ppt_x"/>
                                          </p:val>
                                        </p:tav>
                                        <p:tav tm="100000">
                                          <p:val>
                                            <p:strVal val="#ppt_x"/>
                                          </p:val>
                                        </p:tav>
                                      </p:tavLst>
                                    </p:anim>
                                    <p:anim calcmode="lin" valueType="num">
                                      <p:cBhvr>
                                        <p:cTn id="46" dur="1000" fill="hold"/>
                                        <p:tgtEl>
                                          <p:spTgt spid="4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1000"/>
                                        <p:tgtEl>
                                          <p:spTgt spid="42"/>
                                        </p:tgtEl>
                                      </p:cBhvr>
                                    </p:animEffect>
                                    <p:anim calcmode="lin" valueType="num">
                                      <p:cBhvr>
                                        <p:cTn id="50" dur="1000" fill="hold"/>
                                        <p:tgtEl>
                                          <p:spTgt spid="42"/>
                                        </p:tgtEl>
                                        <p:attrNameLst>
                                          <p:attrName>ppt_x</p:attrName>
                                        </p:attrNameLst>
                                      </p:cBhvr>
                                      <p:tavLst>
                                        <p:tav tm="0">
                                          <p:val>
                                            <p:strVal val="#ppt_x"/>
                                          </p:val>
                                        </p:tav>
                                        <p:tav tm="100000">
                                          <p:val>
                                            <p:strVal val="#ppt_x"/>
                                          </p:val>
                                        </p:tav>
                                      </p:tavLst>
                                    </p:anim>
                                    <p:anim calcmode="lin" valueType="num">
                                      <p:cBhvr>
                                        <p:cTn id="51" dur="1000" fill="hold"/>
                                        <p:tgtEl>
                                          <p:spTgt spid="4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1000"/>
                                        <p:tgtEl>
                                          <p:spTgt spid="43"/>
                                        </p:tgtEl>
                                      </p:cBhvr>
                                    </p:animEffect>
                                    <p:anim calcmode="lin" valueType="num">
                                      <p:cBhvr>
                                        <p:cTn id="55" dur="1000" fill="hold"/>
                                        <p:tgtEl>
                                          <p:spTgt spid="43"/>
                                        </p:tgtEl>
                                        <p:attrNameLst>
                                          <p:attrName>ppt_x</p:attrName>
                                        </p:attrNameLst>
                                      </p:cBhvr>
                                      <p:tavLst>
                                        <p:tav tm="0">
                                          <p:val>
                                            <p:strVal val="#ppt_x"/>
                                          </p:val>
                                        </p:tav>
                                        <p:tav tm="100000">
                                          <p:val>
                                            <p:strVal val="#ppt_x"/>
                                          </p:val>
                                        </p:tav>
                                      </p:tavLst>
                                    </p:anim>
                                    <p:anim calcmode="lin" valueType="num">
                                      <p:cBhvr>
                                        <p:cTn id="56" dur="1000" fill="hold"/>
                                        <p:tgtEl>
                                          <p:spTgt spid="4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1000"/>
                                        <p:tgtEl>
                                          <p:spTgt spid="44"/>
                                        </p:tgtEl>
                                      </p:cBhvr>
                                    </p:animEffect>
                                    <p:anim calcmode="lin" valueType="num">
                                      <p:cBhvr>
                                        <p:cTn id="60" dur="1000" fill="hold"/>
                                        <p:tgtEl>
                                          <p:spTgt spid="44"/>
                                        </p:tgtEl>
                                        <p:attrNameLst>
                                          <p:attrName>ppt_x</p:attrName>
                                        </p:attrNameLst>
                                      </p:cBhvr>
                                      <p:tavLst>
                                        <p:tav tm="0">
                                          <p:val>
                                            <p:strVal val="#ppt_x"/>
                                          </p:val>
                                        </p:tav>
                                        <p:tav tm="100000">
                                          <p:val>
                                            <p:strVal val="#ppt_x"/>
                                          </p:val>
                                        </p:tav>
                                      </p:tavLst>
                                    </p:anim>
                                    <p:anim calcmode="lin" valueType="num">
                                      <p:cBhvr>
                                        <p:cTn id="61" dur="1000" fill="hold"/>
                                        <p:tgtEl>
                                          <p:spTgt spid="44"/>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1000"/>
                                        <p:tgtEl>
                                          <p:spTgt spid="45"/>
                                        </p:tgtEl>
                                      </p:cBhvr>
                                    </p:animEffect>
                                    <p:anim calcmode="lin" valueType="num">
                                      <p:cBhvr>
                                        <p:cTn id="65" dur="1000" fill="hold"/>
                                        <p:tgtEl>
                                          <p:spTgt spid="45"/>
                                        </p:tgtEl>
                                        <p:attrNameLst>
                                          <p:attrName>ppt_x</p:attrName>
                                        </p:attrNameLst>
                                      </p:cBhvr>
                                      <p:tavLst>
                                        <p:tav tm="0">
                                          <p:val>
                                            <p:strVal val="#ppt_x"/>
                                          </p:val>
                                        </p:tav>
                                        <p:tav tm="100000">
                                          <p:val>
                                            <p:strVal val="#ppt_x"/>
                                          </p:val>
                                        </p:tav>
                                      </p:tavLst>
                                    </p:anim>
                                    <p:anim calcmode="lin" valueType="num">
                                      <p:cBhvr>
                                        <p:cTn id="6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4" presetClass="entr" presetSubtype="10" fill="hold" grpId="0" nodeType="click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randombar(horizontal)">
                                      <p:cBhvr>
                                        <p:cTn id="71" dur="500"/>
                                        <p:tgtEl>
                                          <p:spTgt spid="47"/>
                                        </p:tgtEl>
                                      </p:cBhvr>
                                    </p:animEffect>
                                  </p:childTnLst>
                                </p:cTn>
                              </p:par>
                              <p:par>
                                <p:cTn id="72" presetID="2" presetClass="entr" presetSubtype="8" fill="hold" nodeType="withEffect">
                                  <p:stCondLst>
                                    <p:cond delay="0"/>
                                  </p:stCondLst>
                                  <p:childTnLst>
                                    <p:set>
                                      <p:cBhvr>
                                        <p:cTn id="73" dur="1" fill="hold">
                                          <p:stCondLst>
                                            <p:cond delay="0"/>
                                          </p:stCondLst>
                                        </p:cTn>
                                        <p:tgtEl>
                                          <p:spTgt spid="6"/>
                                        </p:tgtEl>
                                        <p:attrNameLst>
                                          <p:attrName>style.visibility</p:attrName>
                                        </p:attrNameLst>
                                      </p:cBhvr>
                                      <p:to>
                                        <p:strVal val="visible"/>
                                      </p:to>
                                    </p:set>
                                    <p:anim calcmode="lin" valueType="num">
                                      <p:cBhvr additive="base">
                                        <p:cTn id="74" dur="500" fill="hold"/>
                                        <p:tgtEl>
                                          <p:spTgt spid="6"/>
                                        </p:tgtEl>
                                        <p:attrNameLst>
                                          <p:attrName>ppt_x</p:attrName>
                                        </p:attrNameLst>
                                      </p:cBhvr>
                                      <p:tavLst>
                                        <p:tav tm="0">
                                          <p:val>
                                            <p:strVal val="0-#ppt_w/2"/>
                                          </p:val>
                                        </p:tav>
                                        <p:tav tm="100000">
                                          <p:val>
                                            <p:strVal val="#ppt_x"/>
                                          </p:val>
                                        </p:tav>
                                      </p:tavLst>
                                    </p:anim>
                                    <p:anim calcmode="lin" valueType="num">
                                      <p:cBhvr additive="base">
                                        <p:cTn id="75" dur="500" fill="hold"/>
                                        <p:tgtEl>
                                          <p:spTgt spid="6"/>
                                        </p:tgtEl>
                                        <p:attrNameLst>
                                          <p:attrName>ppt_y</p:attrName>
                                        </p:attrNameLst>
                                      </p:cBhvr>
                                      <p:tavLst>
                                        <p:tav tm="0">
                                          <p:val>
                                            <p:strVal val="#ppt_y"/>
                                          </p:val>
                                        </p:tav>
                                        <p:tav tm="100000">
                                          <p:val>
                                            <p:strVal val="#ppt_y"/>
                                          </p:val>
                                        </p:tav>
                                      </p:tavLst>
                                    </p:anim>
                                  </p:childTnLst>
                                </p:cTn>
                              </p:par>
                              <p:par>
                                <p:cTn id="76" presetID="2" presetClass="entr" presetSubtype="4" fill="hold" grpId="0" nodeType="withEffect">
                                  <p:stCondLst>
                                    <p:cond delay="0"/>
                                  </p:stCondLst>
                                  <p:childTnLst>
                                    <p:set>
                                      <p:cBhvr>
                                        <p:cTn id="77" dur="1" fill="hold">
                                          <p:stCondLst>
                                            <p:cond delay="0"/>
                                          </p:stCondLst>
                                        </p:cTn>
                                        <p:tgtEl>
                                          <p:spTgt spid="7"/>
                                        </p:tgtEl>
                                        <p:attrNameLst>
                                          <p:attrName>style.visibility</p:attrName>
                                        </p:attrNameLst>
                                      </p:cBhvr>
                                      <p:to>
                                        <p:strVal val="visible"/>
                                      </p:to>
                                    </p:set>
                                    <p:anim calcmode="lin" valueType="num">
                                      <p:cBhvr additive="base">
                                        <p:cTn id="78" dur="500" fill="hold"/>
                                        <p:tgtEl>
                                          <p:spTgt spid="7"/>
                                        </p:tgtEl>
                                        <p:attrNameLst>
                                          <p:attrName>ppt_x</p:attrName>
                                        </p:attrNameLst>
                                      </p:cBhvr>
                                      <p:tavLst>
                                        <p:tav tm="0">
                                          <p:val>
                                            <p:strVal val="#ppt_x"/>
                                          </p:val>
                                        </p:tav>
                                        <p:tav tm="100000">
                                          <p:val>
                                            <p:strVal val="#ppt_x"/>
                                          </p:val>
                                        </p:tav>
                                      </p:tavLst>
                                    </p:anim>
                                    <p:anim calcmode="lin" valueType="num">
                                      <p:cBhvr additive="base">
                                        <p:cTn id="7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0" grpId="0" animBg="1"/>
      <p:bldP spid="41" grpId="0" animBg="1"/>
      <p:bldP spid="42" grpId="0"/>
      <p:bldP spid="43" grpId="0"/>
      <p:bldP spid="44" grpId="0"/>
      <p:bldP spid="45" grpId="0"/>
      <p:bldP spid="5" grpId="0" animBg="1"/>
      <p:bldP spid="47" grpId="0" animBg="1"/>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reeform 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2066025" y="4946851"/>
            <a:ext cx="945871" cy="635872"/>
          </a:xfrm>
          <a:custGeom>
            <a:avLst/>
            <a:gdLst>
              <a:gd name="T0" fmla="*/ 0 w 1113"/>
              <a:gd name="T1" fmla="*/ 0 h 757"/>
              <a:gd name="T2" fmla="*/ 1113 w 1113"/>
              <a:gd name="T3" fmla="*/ 0 h 757"/>
              <a:gd name="T4" fmla="*/ 1113 w 1113"/>
              <a:gd name="T5" fmla="*/ 685 h 757"/>
              <a:gd name="T6" fmla="*/ 249 w 1113"/>
              <a:gd name="T7" fmla="*/ 685 h 757"/>
              <a:gd name="T8" fmla="*/ 177 w 1113"/>
              <a:gd name="T9" fmla="*/ 757 h 757"/>
              <a:gd name="T10" fmla="*/ 105 w 1113"/>
              <a:gd name="T11" fmla="*/ 685 h 757"/>
              <a:gd name="T12" fmla="*/ 0 w 1113"/>
              <a:gd name="T13" fmla="*/ 685 h 757"/>
              <a:gd name="T14" fmla="*/ 0 w 1113"/>
              <a:gd name="T15" fmla="*/ 0 h 7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3" h="757">
                <a:moveTo>
                  <a:pt x="0" y="0"/>
                </a:moveTo>
                <a:lnTo>
                  <a:pt x="1113" y="0"/>
                </a:lnTo>
                <a:lnTo>
                  <a:pt x="1113" y="685"/>
                </a:lnTo>
                <a:lnTo>
                  <a:pt x="249" y="685"/>
                </a:lnTo>
                <a:lnTo>
                  <a:pt x="177" y="757"/>
                </a:lnTo>
                <a:lnTo>
                  <a:pt x="105" y="685"/>
                </a:lnTo>
                <a:lnTo>
                  <a:pt x="0" y="685"/>
                </a:lnTo>
                <a:lnTo>
                  <a:pt x="0" y="0"/>
                </a:lnTo>
                <a:close/>
              </a:path>
            </a:pathLst>
          </a:custGeom>
          <a:solidFill>
            <a:schemeClr val="tx1">
              <a:lumMod val="50000"/>
              <a:lumOff val="50000"/>
            </a:schemeClr>
          </a:solidFill>
          <a:ln w="57150">
            <a:solidFill>
              <a:schemeClr val="bg1"/>
            </a:solidFill>
          </a:ln>
          <a:effectLst/>
          <a:extLst/>
        </p:spPr>
        <p:txBody>
          <a:bodyPr lIns="67692" tIns="33846" rIns="67692" bIns="33846"/>
          <a:lstStyle/>
          <a:p>
            <a:pPr defTabSz="902931" fontAlgn="auto">
              <a:spcBef>
                <a:spcPts val="0"/>
              </a:spcBef>
              <a:spcAft>
                <a:spcPts val="0"/>
              </a:spcAft>
              <a:defRPr/>
            </a:pPr>
            <a:endParaRPr lang="zh-CN" altLang="en-US" sz="1400">
              <a:latin typeface="微软雅黑" panose="020B0503020204020204" pitchFamily="34" charset="-122"/>
              <a:ea typeface="微软雅黑" panose="020B0503020204020204" pitchFamily="34" charset="-122"/>
            </a:endParaRPr>
          </a:p>
        </p:txBody>
      </p:sp>
      <p:sp>
        <p:nvSpPr>
          <p:cNvPr id="73" name="Freeform 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1120152" y="1483325"/>
            <a:ext cx="2875399" cy="3362542"/>
          </a:xfrm>
          <a:custGeom>
            <a:avLst/>
            <a:gdLst>
              <a:gd name="T0" fmla="*/ 133 w 3381"/>
              <a:gd name="T1" fmla="*/ 2348 h 3999"/>
              <a:gd name="T2" fmla="*/ 0 w 3381"/>
              <a:gd name="T3" fmla="*/ 1703 h 3999"/>
              <a:gd name="T4" fmla="*/ 282 w 3381"/>
              <a:gd name="T5" fmla="*/ 767 h 3999"/>
              <a:gd name="T6" fmla="*/ 1039 w 3381"/>
              <a:gd name="T7" fmla="*/ 133 h 3999"/>
              <a:gd name="T8" fmla="*/ 1689 w 3381"/>
              <a:gd name="T9" fmla="*/ 0 h 3999"/>
              <a:gd name="T10" fmla="*/ 2885 w 3381"/>
              <a:gd name="T11" fmla="*/ 495 h 3999"/>
              <a:gd name="T12" fmla="*/ 3381 w 3381"/>
              <a:gd name="T13" fmla="*/ 1691 h 3999"/>
              <a:gd name="T14" fmla="*/ 3097 w 3381"/>
              <a:gd name="T15" fmla="*/ 2624 h 3999"/>
              <a:gd name="T16" fmla="*/ 2346 w 3381"/>
              <a:gd name="T17" fmla="*/ 3248 h 3999"/>
              <a:gd name="T18" fmla="*/ 2281 w 3381"/>
              <a:gd name="T19" fmla="*/ 3304 h 3999"/>
              <a:gd name="T20" fmla="*/ 2256 w 3381"/>
              <a:gd name="T21" fmla="*/ 3388 h 3999"/>
              <a:gd name="T22" fmla="*/ 2256 w 3381"/>
              <a:gd name="T23" fmla="*/ 3718 h 3999"/>
              <a:gd name="T24" fmla="*/ 1699 w 3381"/>
              <a:gd name="T25" fmla="*/ 3999 h 3999"/>
              <a:gd name="T26" fmla="*/ 1142 w 3381"/>
              <a:gd name="T27" fmla="*/ 3718 h 3999"/>
              <a:gd name="T28" fmla="*/ 1142 w 3381"/>
              <a:gd name="T29" fmla="*/ 3388 h 3999"/>
              <a:gd name="T30" fmla="*/ 1354 w 3381"/>
              <a:gd name="T31" fmla="*/ 2691 h 3999"/>
              <a:gd name="T32" fmla="*/ 1916 w 3381"/>
              <a:gd name="T33" fmla="*/ 2226 h 3999"/>
              <a:gd name="T34" fmla="*/ 2171 w 3381"/>
              <a:gd name="T35" fmla="*/ 2011 h 3999"/>
              <a:gd name="T36" fmla="*/ 2267 w 3381"/>
              <a:gd name="T37" fmla="*/ 1691 h 3999"/>
              <a:gd name="T38" fmla="*/ 2098 w 3381"/>
              <a:gd name="T39" fmla="*/ 1283 h 3999"/>
              <a:gd name="T40" fmla="*/ 1689 w 3381"/>
              <a:gd name="T41" fmla="*/ 1113 h 3999"/>
              <a:gd name="T42" fmla="*/ 1469 w 3381"/>
              <a:gd name="T43" fmla="*/ 1155 h 3999"/>
              <a:gd name="T44" fmla="*/ 1212 w 3381"/>
              <a:gd name="T45" fmla="*/ 1375 h 3999"/>
              <a:gd name="T46" fmla="*/ 1113 w 3381"/>
              <a:gd name="T47" fmla="*/ 1703 h 3999"/>
              <a:gd name="T48" fmla="*/ 1155 w 3381"/>
              <a:gd name="T49" fmla="*/ 1918 h 3999"/>
              <a:gd name="T50" fmla="*/ 133 w 3381"/>
              <a:gd name="T51" fmla="*/ 2348 h 3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81" h="3999">
                <a:moveTo>
                  <a:pt x="133" y="2348"/>
                </a:moveTo>
                <a:cubicBezTo>
                  <a:pt x="42" y="2134"/>
                  <a:pt x="0" y="1915"/>
                  <a:pt x="0" y="1703"/>
                </a:cubicBezTo>
                <a:cubicBezTo>
                  <a:pt x="0" y="1368"/>
                  <a:pt x="102" y="1042"/>
                  <a:pt x="282" y="767"/>
                </a:cubicBezTo>
                <a:cubicBezTo>
                  <a:pt x="461" y="492"/>
                  <a:pt x="721" y="267"/>
                  <a:pt x="1039" y="133"/>
                </a:cubicBezTo>
                <a:cubicBezTo>
                  <a:pt x="1240" y="48"/>
                  <a:pt x="1459" y="0"/>
                  <a:pt x="1689" y="0"/>
                </a:cubicBezTo>
                <a:cubicBezTo>
                  <a:pt x="2156" y="0"/>
                  <a:pt x="2579" y="189"/>
                  <a:pt x="2885" y="495"/>
                </a:cubicBezTo>
                <a:cubicBezTo>
                  <a:pt x="3191" y="802"/>
                  <a:pt x="3381" y="1224"/>
                  <a:pt x="3381" y="1691"/>
                </a:cubicBezTo>
                <a:cubicBezTo>
                  <a:pt x="3381" y="2028"/>
                  <a:pt x="3278" y="2352"/>
                  <a:pt x="3097" y="2624"/>
                </a:cubicBezTo>
                <a:cubicBezTo>
                  <a:pt x="2918" y="2895"/>
                  <a:pt x="2659" y="3115"/>
                  <a:pt x="2346" y="3248"/>
                </a:cubicBezTo>
                <a:cubicBezTo>
                  <a:pt x="2320" y="3259"/>
                  <a:pt x="2298" y="3279"/>
                  <a:pt x="2281" y="3304"/>
                </a:cubicBezTo>
                <a:cubicBezTo>
                  <a:pt x="2265" y="3328"/>
                  <a:pt x="2256" y="3357"/>
                  <a:pt x="2256" y="3388"/>
                </a:cubicBezTo>
                <a:lnTo>
                  <a:pt x="2256" y="3718"/>
                </a:lnTo>
                <a:lnTo>
                  <a:pt x="1699" y="3999"/>
                </a:lnTo>
                <a:lnTo>
                  <a:pt x="1142" y="3718"/>
                </a:lnTo>
                <a:lnTo>
                  <a:pt x="1142" y="3388"/>
                </a:lnTo>
                <a:cubicBezTo>
                  <a:pt x="1142" y="3137"/>
                  <a:pt x="1219" y="2895"/>
                  <a:pt x="1354" y="2691"/>
                </a:cubicBezTo>
                <a:cubicBezTo>
                  <a:pt x="1488" y="2489"/>
                  <a:pt x="1681" y="2325"/>
                  <a:pt x="1916" y="2226"/>
                </a:cubicBezTo>
                <a:cubicBezTo>
                  <a:pt x="2020" y="2181"/>
                  <a:pt x="2108" y="2106"/>
                  <a:pt x="2171" y="2011"/>
                </a:cubicBezTo>
                <a:cubicBezTo>
                  <a:pt x="2232" y="1918"/>
                  <a:pt x="2267" y="1808"/>
                  <a:pt x="2267" y="1691"/>
                </a:cubicBezTo>
                <a:cubicBezTo>
                  <a:pt x="2267" y="1532"/>
                  <a:pt x="2203" y="1387"/>
                  <a:pt x="2098" y="1283"/>
                </a:cubicBezTo>
                <a:cubicBezTo>
                  <a:pt x="1993" y="1178"/>
                  <a:pt x="1849" y="1113"/>
                  <a:pt x="1689" y="1113"/>
                </a:cubicBezTo>
                <a:cubicBezTo>
                  <a:pt x="1606" y="1113"/>
                  <a:pt x="1532" y="1128"/>
                  <a:pt x="1469" y="1155"/>
                </a:cubicBezTo>
                <a:cubicBezTo>
                  <a:pt x="1365" y="1199"/>
                  <a:pt x="1276" y="1278"/>
                  <a:pt x="1212" y="1375"/>
                </a:cubicBezTo>
                <a:cubicBezTo>
                  <a:pt x="1149" y="1472"/>
                  <a:pt x="1113" y="1586"/>
                  <a:pt x="1113" y="1703"/>
                </a:cubicBezTo>
                <a:cubicBezTo>
                  <a:pt x="1113" y="1777"/>
                  <a:pt x="1127" y="1850"/>
                  <a:pt x="1155" y="1918"/>
                </a:cubicBezTo>
                <a:lnTo>
                  <a:pt x="133" y="2348"/>
                </a:lnTo>
                <a:close/>
              </a:path>
            </a:pathLst>
          </a:custGeom>
          <a:solidFill>
            <a:srgbClr val="AF4343"/>
          </a:solidFill>
          <a:ln w="57150">
            <a:solidFill>
              <a:schemeClr val="bg1"/>
            </a:solidFill>
          </a:ln>
          <a:effectLst/>
          <a:extLst/>
        </p:spPr>
        <p:txBody>
          <a:bodyPr lIns="67692" tIns="33846" rIns="67692" bIns="33846"/>
          <a:lstStyle/>
          <a:p>
            <a:pPr defTabSz="902931" fontAlgn="auto">
              <a:spcBef>
                <a:spcPts val="0"/>
              </a:spcBef>
              <a:spcAft>
                <a:spcPts val="0"/>
              </a:spcAft>
              <a:defRPr/>
            </a:pPr>
            <a:endParaRPr lang="zh-CN" altLang="en-US" sz="1400">
              <a:latin typeface="微软雅黑" panose="020B0503020204020204" pitchFamily="34" charset="-122"/>
              <a:ea typeface="微软雅黑" panose="020B0503020204020204" pitchFamily="34" charset="-122"/>
            </a:endParaRPr>
          </a:p>
        </p:txBody>
      </p:sp>
      <p:sp>
        <p:nvSpPr>
          <p:cNvPr id="85"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1851106" y="1483327"/>
            <a:ext cx="1967317" cy="1214575"/>
          </a:xfrm>
          <a:custGeom>
            <a:avLst/>
            <a:gdLst>
              <a:gd name="T0" fmla="*/ 0 w 2313"/>
              <a:gd name="T1" fmla="*/ 221 h 1445"/>
              <a:gd name="T2" fmla="*/ 179 w 2313"/>
              <a:gd name="T3" fmla="*/ 133 h 1445"/>
              <a:gd name="T4" fmla="*/ 829 w 2313"/>
              <a:gd name="T5" fmla="*/ 0 h 1445"/>
              <a:gd name="T6" fmla="*/ 2025 w 2313"/>
              <a:gd name="T7" fmla="*/ 495 h 1445"/>
              <a:gd name="T8" fmla="*/ 2313 w 2313"/>
              <a:gd name="T9" fmla="*/ 879 h 1445"/>
              <a:gd name="T10" fmla="*/ 1353 w 2313"/>
              <a:gd name="T11" fmla="*/ 1445 h 1445"/>
              <a:gd name="T12" fmla="*/ 1238 w 2313"/>
              <a:gd name="T13" fmla="*/ 1283 h 1445"/>
              <a:gd name="T14" fmla="*/ 829 w 2313"/>
              <a:gd name="T15" fmla="*/ 1113 h 1445"/>
              <a:gd name="T16" fmla="*/ 609 w 2313"/>
              <a:gd name="T17" fmla="*/ 1155 h 1445"/>
              <a:gd name="T18" fmla="*/ 552 w 2313"/>
              <a:gd name="T19" fmla="*/ 1184 h 1445"/>
              <a:gd name="T20" fmla="*/ 0 w 2313"/>
              <a:gd name="T21" fmla="*/ 221 h 1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3" h="1445">
                <a:moveTo>
                  <a:pt x="0" y="221"/>
                </a:moveTo>
                <a:cubicBezTo>
                  <a:pt x="57" y="189"/>
                  <a:pt x="117" y="159"/>
                  <a:pt x="179" y="133"/>
                </a:cubicBezTo>
                <a:cubicBezTo>
                  <a:pt x="380" y="48"/>
                  <a:pt x="599" y="0"/>
                  <a:pt x="829" y="0"/>
                </a:cubicBezTo>
                <a:cubicBezTo>
                  <a:pt x="1296" y="0"/>
                  <a:pt x="1719" y="189"/>
                  <a:pt x="2025" y="495"/>
                </a:cubicBezTo>
                <a:cubicBezTo>
                  <a:pt x="2138" y="609"/>
                  <a:pt x="2236" y="738"/>
                  <a:pt x="2313" y="879"/>
                </a:cubicBezTo>
                <a:lnTo>
                  <a:pt x="1353" y="1445"/>
                </a:lnTo>
                <a:cubicBezTo>
                  <a:pt x="1324" y="1385"/>
                  <a:pt x="1285" y="1330"/>
                  <a:pt x="1238" y="1283"/>
                </a:cubicBezTo>
                <a:cubicBezTo>
                  <a:pt x="1133" y="1178"/>
                  <a:pt x="989" y="1113"/>
                  <a:pt x="829" y="1113"/>
                </a:cubicBezTo>
                <a:cubicBezTo>
                  <a:pt x="746" y="1113"/>
                  <a:pt x="672" y="1128"/>
                  <a:pt x="609" y="1155"/>
                </a:cubicBezTo>
                <a:cubicBezTo>
                  <a:pt x="590" y="1163"/>
                  <a:pt x="570" y="1173"/>
                  <a:pt x="552" y="1184"/>
                </a:cubicBezTo>
                <a:lnTo>
                  <a:pt x="0" y="221"/>
                </a:lnTo>
                <a:close/>
              </a:path>
            </a:pathLst>
          </a:custGeom>
          <a:solidFill>
            <a:srgbClr val="EDBD68"/>
          </a:solidFill>
          <a:ln w="57150">
            <a:solidFill>
              <a:schemeClr val="bg1"/>
            </a:solidFill>
          </a:ln>
          <a:effectLst/>
          <a:extLst/>
        </p:spPr>
        <p:txBody>
          <a:bodyPr lIns="67692" tIns="33846" rIns="67692" bIns="33846"/>
          <a:lstStyle/>
          <a:p>
            <a:pPr defTabSz="902931" fontAlgn="auto">
              <a:spcBef>
                <a:spcPts val="0"/>
              </a:spcBef>
              <a:spcAft>
                <a:spcPts val="0"/>
              </a:spcAft>
              <a:defRPr/>
            </a:pPr>
            <a:endParaRPr lang="zh-CN" altLang="en-US" sz="1400">
              <a:latin typeface="微软雅黑" panose="020B0503020204020204" pitchFamily="34" charset="-122"/>
              <a:ea typeface="微软雅黑" panose="020B0503020204020204" pitchFamily="34" charset="-122"/>
            </a:endParaRPr>
          </a:p>
        </p:txBody>
      </p:sp>
      <p:sp>
        <p:nvSpPr>
          <p:cNvPr id="86" name="Freeform 1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2887904" y="2171700"/>
            <a:ext cx="1107648" cy="1754776"/>
          </a:xfrm>
          <a:custGeom>
            <a:avLst/>
            <a:gdLst>
              <a:gd name="T0" fmla="*/ 1061 w 1303"/>
              <a:gd name="T1" fmla="*/ 0 h 2087"/>
              <a:gd name="T2" fmla="*/ 1303 w 1303"/>
              <a:gd name="T3" fmla="*/ 872 h 2087"/>
              <a:gd name="T4" fmla="*/ 1019 w 1303"/>
              <a:gd name="T5" fmla="*/ 1805 h 2087"/>
              <a:gd name="T6" fmla="*/ 785 w 1303"/>
              <a:gd name="T7" fmla="*/ 2087 h 2087"/>
              <a:gd name="T8" fmla="*/ 0 w 1303"/>
              <a:gd name="T9" fmla="*/ 1301 h 2087"/>
              <a:gd name="T10" fmla="*/ 93 w 1303"/>
              <a:gd name="T11" fmla="*/ 1192 h 2087"/>
              <a:gd name="T12" fmla="*/ 189 w 1303"/>
              <a:gd name="T13" fmla="*/ 872 h 2087"/>
              <a:gd name="T14" fmla="*/ 101 w 1303"/>
              <a:gd name="T15" fmla="*/ 566 h 2087"/>
              <a:gd name="T16" fmla="*/ 1061 w 1303"/>
              <a:gd name="T17" fmla="*/ 0 h 2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3" h="2087">
                <a:moveTo>
                  <a:pt x="1061" y="0"/>
                </a:moveTo>
                <a:cubicBezTo>
                  <a:pt x="1214" y="255"/>
                  <a:pt x="1303" y="553"/>
                  <a:pt x="1303" y="872"/>
                </a:cubicBezTo>
                <a:cubicBezTo>
                  <a:pt x="1303" y="1209"/>
                  <a:pt x="1200" y="1533"/>
                  <a:pt x="1019" y="1805"/>
                </a:cubicBezTo>
                <a:cubicBezTo>
                  <a:pt x="952" y="1907"/>
                  <a:pt x="874" y="2001"/>
                  <a:pt x="785" y="2087"/>
                </a:cubicBezTo>
                <a:lnTo>
                  <a:pt x="0" y="1301"/>
                </a:lnTo>
                <a:cubicBezTo>
                  <a:pt x="35" y="1269"/>
                  <a:pt x="66" y="1232"/>
                  <a:pt x="93" y="1192"/>
                </a:cubicBezTo>
                <a:cubicBezTo>
                  <a:pt x="154" y="1099"/>
                  <a:pt x="189" y="989"/>
                  <a:pt x="189" y="872"/>
                </a:cubicBezTo>
                <a:cubicBezTo>
                  <a:pt x="189" y="760"/>
                  <a:pt x="157" y="655"/>
                  <a:pt x="101" y="566"/>
                </a:cubicBezTo>
                <a:lnTo>
                  <a:pt x="1061" y="0"/>
                </a:lnTo>
                <a:close/>
              </a:path>
            </a:pathLst>
          </a:custGeom>
          <a:solidFill>
            <a:srgbClr val="DD7A5B"/>
          </a:solidFill>
          <a:ln w="57150">
            <a:solidFill>
              <a:schemeClr val="bg1"/>
            </a:solidFill>
          </a:ln>
          <a:effectLst/>
          <a:extLst/>
        </p:spPr>
        <p:txBody>
          <a:bodyPr lIns="67692" tIns="33846" rIns="67692" bIns="33846"/>
          <a:lstStyle/>
          <a:p>
            <a:pPr defTabSz="902931" fontAlgn="auto">
              <a:spcBef>
                <a:spcPts val="0"/>
              </a:spcBef>
              <a:spcAft>
                <a:spcPts val="0"/>
              </a:spcAft>
              <a:defRPr/>
            </a:pPr>
            <a:endParaRPr lang="zh-CN" altLang="en-US" sz="1400">
              <a:latin typeface="微软雅黑" panose="020B0503020204020204" pitchFamily="34" charset="-122"/>
              <a:ea typeface="微软雅黑" panose="020B0503020204020204" pitchFamily="34" charset="-122"/>
            </a:endParaRPr>
          </a:p>
        </p:txBody>
      </p:sp>
      <p:sp>
        <p:nvSpPr>
          <p:cNvPr id="87" name="Freeform 1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1105981" y="1667669"/>
            <a:ext cx="1215108" cy="1789778"/>
          </a:xfrm>
          <a:custGeom>
            <a:avLst/>
            <a:gdLst>
              <a:gd name="T0" fmla="*/ 149 w 1428"/>
              <a:gd name="T1" fmla="*/ 2129 h 2129"/>
              <a:gd name="T2" fmla="*/ 25 w 1428"/>
              <a:gd name="T3" fmla="*/ 1325 h 2129"/>
              <a:gd name="T4" fmla="*/ 296 w 1428"/>
              <a:gd name="T5" fmla="*/ 552 h 2129"/>
              <a:gd name="T6" fmla="*/ 554 w 1428"/>
              <a:gd name="T7" fmla="*/ 242 h 2129"/>
              <a:gd name="T8" fmla="*/ 880 w 1428"/>
              <a:gd name="T9" fmla="*/ 0 h 2129"/>
              <a:gd name="T10" fmla="*/ 1428 w 1428"/>
              <a:gd name="T11" fmla="*/ 965 h 2129"/>
              <a:gd name="T12" fmla="*/ 1319 w 1428"/>
              <a:gd name="T13" fmla="*/ 1046 h 2129"/>
              <a:gd name="T14" fmla="*/ 1227 w 1428"/>
              <a:gd name="T15" fmla="*/ 1157 h 2129"/>
              <a:gd name="T16" fmla="*/ 1130 w 1428"/>
              <a:gd name="T17" fmla="*/ 1429 h 2129"/>
              <a:gd name="T18" fmla="*/ 1171 w 1428"/>
              <a:gd name="T19" fmla="*/ 1699 h 2129"/>
              <a:gd name="T20" fmla="*/ 149 w 1428"/>
              <a:gd name="T21" fmla="*/ 2129 h 2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8" h="2129">
                <a:moveTo>
                  <a:pt x="149" y="2129"/>
                </a:moveTo>
                <a:cubicBezTo>
                  <a:pt x="37" y="1865"/>
                  <a:pt x="0" y="1590"/>
                  <a:pt x="25" y="1325"/>
                </a:cubicBezTo>
                <a:cubicBezTo>
                  <a:pt x="52" y="1048"/>
                  <a:pt x="147" y="782"/>
                  <a:pt x="296" y="552"/>
                </a:cubicBezTo>
                <a:cubicBezTo>
                  <a:pt x="370" y="438"/>
                  <a:pt x="457" y="334"/>
                  <a:pt x="554" y="242"/>
                </a:cubicBezTo>
                <a:cubicBezTo>
                  <a:pt x="651" y="149"/>
                  <a:pt x="761" y="68"/>
                  <a:pt x="880" y="0"/>
                </a:cubicBezTo>
                <a:lnTo>
                  <a:pt x="1428" y="965"/>
                </a:lnTo>
                <a:cubicBezTo>
                  <a:pt x="1389" y="987"/>
                  <a:pt x="1353" y="1015"/>
                  <a:pt x="1319" y="1046"/>
                </a:cubicBezTo>
                <a:cubicBezTo>
                  <a:pt x="1283" y="1080"/>
                  <a:pt x="1252" y="1117"/>
                  <a:pt x="1227" y="1157"/>
                </a:cubicBezTo>
                <a:cubicBezTo>
                  <a:pt x="1173" y="1239"/>
                  <a:pt x="1139" y="1333"/>
                  <a:pt x="1130" y="1429"/>
                </a:cubicBezTo>
                <a:cubicBezTo>
                  <a:pt x="1122" y="1519"/>
                  <a:pt x="1134" y="1611"/>
                  <a:pt x="1171" y="1699"/>
                </a:cubicBezTo>
                <a:lnTo>
                  <a:pt x="149" y="2129"/>
                </a:lnTo>
                <a:close/>
              </a:path>
            </a:pathLst>
          </a:custGeom>
          <a:solidFill>
            <a:srgbClr val="EBD48E"/>
          </a:solidFill>
          <a:ln w="57150">
            <a:solidFill>
              <a:schemeClr val="bg1"/>
            </a:solidFill>
          </a:ln>
          <a:effectLst/>
          <a:extLst/>
        </p:spPr>
        <p:txBody>
          <a:bodyPr lIns="67692" tIns="33846" rIns="67692" bIns="33846"/>
          <a:lstStyle/>
          <a:p>
            <a:pPr defTabSz="902931" fontAlgn="auto">
              <a:spcBef>
                <a:spcPts val="0"/>
              </a:spcBef>
              <a:spcAft>
                <a:spcPts val="0"/>
              </a:spcAft>
              <a:defRPr/>
            </a:pPr>
            <a:endParaRPr lang="zh-CN" altLang="en-US" sz="1400">
              <a:latin typeface="微软雅黑" panose="020B0503020204020204" pitchFamily="34" charset="-122"/>
              <a:ea typeface="微软雅黑" panose="020B0503020204020204" pitchFamily="34" charset="-122"/>
            </a:endParaRPr>
          </a:p>
        </p:txBody>
      </p:sp>
      <p:grpSp>
        <p:nvGrpSpPr>
          <p:cNvPr id="88" name="组合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a:grpSpLocks/>
          </p:cNvGrpSpPr>
          <p:nvPr/>
        </p:nvGrpSpPr>
        <p:grpSpPr bwMode="auto">
          <a:xfrm>
            <a:off x="1063108" y="2160917"/>
            <a:ext cx="1083779" cy="755545"/>
            <a:chOff x="1485497" y="1637023"/>
            <a:chExt cx="1455687" cy="1028939"/>
          </a:xfrm>
          <a:effectLst/>
        </p:grpSpPr>
        <p:sp>
          <p:nvSpPr>
            <p:cNvPr id="89" name="TextBox 58"/>
            <p:cNvSpPr txBox="1"/>
            <p:nvPr/>
          </p:nvSpPr>
          <p:spPr>
            <a:xfrm>
              <a:off x="2007772" y="1637023"/>
              <a:ext cx="527786" cy="670634"/>
            </a:xfrm>
            <a:prstGeom prst="rect">
              <a:avLst/>
            </a:prstGeom>
            <a:noFill/>
          </p:spPr>
          <p:txBody>
            <a:bodyPr wrap="none">
              <a:spAutoFit/>
            </a:bodyPr>
            <a:lstStyle/>
            <a:p>
              <a:pPr defTabSz="902931" fontAlgn="auto">
                <a:spcBef>
                  <a:spcPts val="0"/>
                </a:spcBef>
                <a:spcAft>
                  <a:spcPts val="0"/>
                </a:spcAft>
                <a:defRPr/>
              </a:pPr>
              <a:r>
                <a:rPr lang="en-US" altLang="zh-CN" sz="2600" b="1" dirty="0">
                  <a:solidFill>
                    <a:srgbClr val="F8F8F8"/>
                  </a:solidFill>
                  <a:latin typeface="微软雅黑" panose="020B0503020204020204" pitchFamily="34" charset="-122"/>
                  <a:ea typeface="微软雅黑" panose="020B0503020204020204" pitchFamily="34" charset="-122"/>
                </a:rPr>
                <a:t>1</a:t>
              </a:r>
              <a:endParaRPr lang="zh-CN" altLang="en-US" sz="2600" b="1" dirty="0">
                <a:solidFill>
                  <a:srgbClr val="F8F8F8"/>
                </a:solidFill>
                <a:latin typeface="微软雅黑" panose="020B0503020204020204" pitchFamily="34" charset="-122"/>
                <a:ea typeface="微软雅黑" panose="020B0503020204020204" pitchFamily="34" charset="-122"/>
              </a:endParaRPr>
            </a:p>
          </p:txBody>
        </p:sp>
        <p:sp>
          <p:nvSpPr>
            <p:cNvPr id="90" name="TextBox 61"/>
            <p:cNvSpPr txBox="1"/>
            <p:nvPr/>
          </p:nvSpPr>
          <p:spPr>
            <a:xfrm>
              <a:off x="1485497" y="2246816"/>
              <a:ext cx="1455687" cy="419146"/>
            </a:xfrm>
            <a:prstGeom prst="rect">
              <a:avLst/>
            </a:prstGeom>
            <a:noFill/>
          </p:spPr>
          <p:txBody>
            <a:bodyPr wrap="square">
              <a:spAutoFit/>
            </a:bodyPr>
            <a:lstStyle/>
            <a:p>
              <a:pPr algn="ctr" defTabSz="902931" fontAlgn="auto">
                <a:spcBef>
                  <a:spcPts val="0"/>
                </a:spcBef>
                <a:spcAft>
                  <a:spcPts val="0"/>
                </a:spcAft>
                <a:defRPr/>
              </a:pPr>
              <a:r>
                <a:rPr lang="zh-CN" altLang="en-US" sz="1400" dirty="0">
                  <a:solidFill>
                    <a:srgbClr val="F8F8F8"/>
                  </a:solidFill>
                  <a:latin typeface="微软雅黑" panose="020B0503020204020204" pitchFamily="34" charset="-122"/>
                  <a:ea typeface="微软雅黑" panose="020B0503020204020204" pitchFamily="34" charset="-122"/>
                </a:rPr>
                <a:t>研究背景</a:t>
              </a:r>
            </a:p>
          </p:txBody>
        </p:sp>
      </p:grpSp>
      <p:grpSp>
        <p:nvGrpSpPr>
          <p:cNvPr id="91" name="组合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a:grpSpLocks/>
          </p:cNvGrpSpPr>
          <p:nvPr/>
        </p:nvGrpSpPr>
        <p:grpSpPr bwMode="auto">
          <a:xfrm>
            <a:off x="2212038" y="1560878"/>
            <a:ext cx="1123479" cy="863703"/>
            <a:chOff x="3071425" y="871906"/>
            <a:chExt cx="1511621" cy="1176278"/>
          </a:xfrm>
          <a:effectLst/>
        </p:grpSpPr>
        <p:sp>
          <p:nvSpPr>
            <p:cNvPr id="92" name="TextBox 70"/>
            <p:cNvSpPr txBox="1"/>
            <p:nvPr/>
          </p:nvSpPr>
          <p:spPr>
            <a:xfrm>
              <a:off x="3615472" y="871906"/>
              <a:ext cx="487395" cy="586825"/>
            </a:xfrm>
            <a:prstGeom prst="rect">
              <a:avLst/>
            </a:prstGeom>
            <a:noFill/>
          </p:spPr>
          <p:txBody>
            <a:bodyPr wrap="none">
              <a:spAutoFit/>
            </a:bodyPr>
            <a:lstStyle/>
            <a:p>
              <a:pPr defTabSz="902931" fontAlgn="auto">
                <a:spcBef>
                  <a:spcPts val="0"/>
                </a:spcBef>
                <a:spcAft>
                  <a:spcPts val="0"/>
                </a:spcAft>
                <a:defRPr/>
              </a:pPr>
              <a:r>
                <a:rPr lang="en-US" altLang="zh-CN" sz="2200" b="1" dirty="0">
                  <a:solidFill>
                    <a:srgbClr val="F8F8F8"/>
                  </a:solidFill>
                  <a:latin typeface="微软雅黑" panose="020B0503020204020204" pitchFamily="34" charset="-122"/>
                  <a:ea typeface="微软雅黑" panose="020B0503020204020204" pitchFamily="34" charset="-122"/>
                </a:rPr>
                <a:t>2</a:t>
              </a:r>
              <a:endParaRPr lang="zh-CN" altLang="en-US" sz="2200" b="1" dirty="0">
                <a:solidFill>
                  <a:srgbClr val="F8F8F8"/>
                </a:solidFill>
                <a:latin typeface="微软雅黑" panose="020B0503020204020204" pitchFamily="34" charset="-122"/>
                <a:ea typeface="微软雅黑" panose="020B0503020204020204" pitchFamily="34" charset="-122"/>
              </a:endParaRPr>
            </a:p>
          </p:txBody>
        </p:sp>
        <p:sp>
          <p:nvSpPr>
            <p:cNvPr id="93" name="TextBox 71"/>
            <p:cNvSpPr txBox="1"/>
            <p:nvPr/>
          </p:nvSpPr>
          <p:spPr>
            <a:xfrm>
              <a:off x="3071425" y="1335610"/>
              <a:ext cx="1511621" cy="712574"/>
            </a:xfrm>
            <a:prstGeom prst="rect">
              <a:avLst/>
            </a:prstGeom>
            <a:noFill/>
          </p:spPr>
          <p:txBody>
            <a:bodyPr wrap="square">
              <a:spAutoFit/>
            </a:bodyPr>
            <a:lstStyle/>
            <a:p>
              <a:pPr algn="ctr" defTabSz="902931" fontAlgn="auto">
                <a:spcBef>
                  <a:spcPts val="0"/>
                </a:spcBef>
                <a:spcAft>
                  <a:spcPts val="0"/>
                </a:spcAft>
                <a:defRPr/>
              </a:pPr>
              <a:r>
                <a:rPr lang="zh-CN" altLang="en-US" sz="1400" dirty="0">
                  <a:solidFill>
                    <a:srgbClr val="F8F8F8"/>
                  </a:solidFill>
                  <a:latin typeface="微软雅黑" panose="020B0503020204020204" pitchFamily="34" charset="-122"/>
                  <a:ea typeface="微软雅黑" panose="020B0503020204020204" pitchFamily="34" charset="-122"/>
                </a:rPr>
                <a:t>设计原理及介绍</a:t>
              </a:r>
            </a:p>
          </p:txBody>
        </p:sp>
      </p:grpSp>
      <p:grpSp>
        <p:nvGrpSpPr>
          <p:cNvPr id="94" name="组合 4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a:grpSpLocks/>
          </p:cNvGrpSpPr>
          <p:nvPr/>
        </p:nvGrpSpPr>
        <p:grpSpPr bwMode="auto">
          <a:xfrm>
            <a:off x="2979624" y="2550567"/>
            <a:ext cx="1008146" cy="949016"/>
            <a:chOff x="4062784" y="2168050"/>
            <a:chExt cx="1354100" cy="1290750"/>
          </a:xfrm>
          <a:effectLst/>
        </p:grpSpPr>
        <p:sp>
          <p:nvSpPr>
            <p:cNvPr id="95" name="TextBox 73"/>
            <p:cNvSpPr txBox="1"/>
            <p:nvPr/>
          </p:nvSpPr>
          <p:spPr>
            <a:xfrm>
              <a:off x="4464369" y="2168050"/>
              <a:ext cx="527786" cy="669768"/>
            </a:xfrm>
            <a:prstGeom prst="rect">
              <a:avLst/>
            </a:prstGeom>
            <a:noFill/>
          </p:spPr>
          <p:txBody>
            <a:bodyPr wrap="none">
              <a:spAutoFit/>
            </a:bodyPr>
            <a:lstStyle/>
            <a:p>
              <a:pPr defTabSz="902931" fontAlgn="auto">
                <a:spcBef>
                  <a:spcPts val="0"/>
                </a:spcBef>
                <a:spcAft>
                  <a:spcPts val="0"/>
                </a:spcAft>
                <a:defRPr/>
              </a:pPr>
              <a:r>
                <a:rPr lang="en-US" altLang="zh-CN" sz="2600" b="1" dirty="0">
                  <a:solidFill>
                    <a:srgbClr val="F8F8F8"/>
                  </a:solidFill>
                  <a:latin typeface="微软雅黑" panose="020B0503020204020204" pitchFamily="34" charset="-122"/>
                  <a:ea typeface="微软雅黑" panose="020B0503020204020204" pitchFamily="34" charset="-122"/>
                </a:rPr>
                <a:t>3</a:t>
              </a:r>
              <a:endParaRPr lang="zh-CN" altLang="en-US" sz="2600" b="1" dirty="0">
                <a:solidFill>
                  <a:srgbClr val="F8F8F8"/>
                </a:solidFill>
                <a:latin typeface="微软雅黑" panose="020B0503020204020204" pitchFamily="34" charset="-122"/>
                <a:ea typeface="微软雅黑" panose="020B0503020204020204" pitchFamily="34" charset="-122"/>
              </a:endParaRPr>
            </a:p>
          </p:txBody>
        </p:sp>
        <p:sp>
          <p:nvSpPr>
            <p:cNvPr id="96" name="TextBox 74"/>
            <p:cNvSpPr txBox="1"/>
            <p:nvPr/>
          </p:nvSpPr>
          <p:spPr>
            <a:xfrm>
              <a:off x="4062784" y="2747172"/>
              <a:ext cx="1354100" cy="711628"/>
            </a:xfrm>
            <a:prstGeom prst="rect">
              <a:avLst/>
            </a:prstGeom>
            <a:noFill/>
          </p:spPr>
          <p:txBody>
            <a:bodyPr wrap="square">
              <a:spAutoFit/>
            </a:bodyPr>
            <a:lstStyle/>
            <a:p>
              <a:pPr algn="ctr" defTabSz="902931" fontAlgn="auto">
                <a:spcBef>
                  <a:spcPts val="0"/>
                </a:spcBef>
                <a:spcAft>
                  <a:spcPts val="0"/>
                </a:spcAft>
                <a:defRPr/>
              </a:pPr>
              <a:r>
                <a:rPr lang="zh-CN" altLang="en-US" sz="1400" dirty="0">
                  <a:solidFill>
                    <a:srgbClr val="F8F8F8"/>
                  </a:solidFill>
                  <a:latin typeface="微软雅黑" panose="020B0503020204020204" pitchFamily="34" charset="-122"/>
                  <a:ea typeface="微软雅黑" panose="020B0503020204020204" pitchFamily="34" charset="-122"/>
                </a:rPr>
                <a:t>工作介绍及展示</a:t>
              </a:r>
            </a:p>
          </p:txBody>
        </p:sp>
      </p:grpSp>
      <p:grpSp>
        <p:nvGrpSpPr>
          <p:cNvPr id="97" name="组合 5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a:grpSpLocks/>
          </p:cNvGrpSpPr>
          <p:nvPr/>
        </p:nvGrpSpPr>
        <p:grpSpPr bwMode="auto">
          <a:xfrm>
            <a:off x="2016285" y="3652859"/>
            <a:ext cx="1107648" cy="976773"/>
            <a:chOff x="2766965" y="3668024"/>
            <a:chExt cx="1487747" cy="1328855"/>
          </a:xfrm>
          <a:effectLst/>
        </p:grpSpPr>
        <p:sp>
          <p:nvSpPr>
            <p:cNvPr id="98" name="TextBox 76"/>
            <p:cNvSpPr txBox="1"/>
            <p:nvPr/>
          </p:nvSpPr>
          <p:spPr>
            <a:xfrm>
              <a:off x="3256613" y="3668024"/>
              <a:ext cx="527786" cy="669946"/>
            </a:xfrm>
            <a:prstGeom prst="rect">
              <a:avLst/>
            </a:prstGeom>
            <a:noFill/>
          </p:spPr>
          <p:txBody>
            <a:bodyPr wrap="none">
              <a:spAutoFit/>
            </a:bodyPr>
            <a:lstStyle/>
            <a:p>
              <a:pPr defTabSz="902931" fontAlgn="auto">
                <a:spcBef>
                  <a:spcPts val="0"/>
                </a:spcBef>
                <a:spcAft>
                  <a:spcPts val="0"/>
                </a:spcAft>
                <a:defRPr/>
              </a:pPr>
              <a:r>
                <a:rPr lang="en-US" altLang="zh-CN" sz="2600" b="1" dirty="0">
                  <a:solidFill>
                    <a:srgbClr val="F8F8F8"/>
                  </a:solidFill>
                  <a:latin typeface="微软雅黑" panose="020B0503020204020204" pitchFamily="34" charset="-122"/>
                  <a:ea typeface="微软雅黑" panose="020B0503020204020204" pitchFamily="34" charset="-122"/>
                </a:rPr>
                <a:t>4</a:t>
              </a:r>
              <a:endParaRPr lang="zh-CN" altLang="en-US" sz="2600" b="1" dirty="0">
                <a:solidFill>
                  <a:srgbClr val="F8F8F8"/>
                </a:solidFill>
                <a:latin typeface="微软雅黑" panose="020B0503020204020204" pitchFamily="34" charset="-122"/>
                <a:ea typeface="微软雅黑" panose="020B0503020204020204" pitchFamily="34" charset="-122"/>
              </a:endParaRPr>
            </a:p>
          </p:txBody>
        </p:sp>
        <p:sp>
          <p:nvSpPr>
            <p:cNvPr id="99" name="TextBox 77"/>
            <p:cNvSpPr txBox="1"/>
            <p:nvPr/>
          </p:nvSpPr>
          <p:spPr>
            <a:xfrm>
              <a:off x="2766965" y="4285062"/>
              <a:ext cx="1487747" cy="711817"/>
            </a:xfrm>
            <a:prstGeom prst="rect">
              <a:avLst/>
            </a:prstGeom>
            <a:noFill/>
          </p:spPr>
          <p:txBody>
            <a:bodyPr wrap="square">
              <a:spAutoFit/>
            </a:bodyPr>
            <a:lstStyle/>
            <a:p>
              <a:pPr algn="ctr" defTabSz="902931" fontAlgn="auto">
                <a:spcBef>
                  <a:spcPts val="0"/>
                </a:spcBef>
                <a:spcAft>
                  <a:spcPts val="0"/>
                </a:spcAft>
                <a:defRPr/>
              </a:pPr>
              <a:r>
                <a:rPr lang="zh-CN" altLang="en-US" sz="1400" dirty="0">
                  <a:solidFill>
                    <a:srgbClr val="F8F8F8"/>
                  </a:solidFill>
                  <a:latin typeface="微软雅黑" panose="020B0503020204020204" pitchFamily="34" charset="-122"/>
                  <a:ea typeface="微软雅黑" panose="020B0503020204020204" pitchFamily="34" charset="-122"/>
                </a:rPr>
                <a:t>总结及未来展望</a:t>
              </a:r>
            </a:p>
          </p:txBody>
        </p:sp>
      </p:grpSp>
      <p:sp>
        <p:nvSpPr>
          <p:cNvPr id="100" name="TextBox 7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2097874" y="5082579"/>
            <a:ext cx="856294" cy="281717"/>
          </a:xfrm>
          <a:prstGeom prst="rect">
            <a:avLst/>
          </a:prstGeom>
          <a:noFill/>
          <a:effectLst/>
        </p:spPr>
        <p:txBody>
          <a:bodyPr lIns="67692" tIns="33846" rIns="67692" bIns="33846">
            <a:spAutoFit/>
          </a:bodyPr>
          <a:lstStyle/>
          <a:p>
            <a:pPr algn="ctr" defTabSz="902931" fontAlgn="auto">
              <a:spcBef>
                <a:spcPts val="0"/>
              </a:spcBef>
              <a:spcAft>
                <a:spcPts val="0"/>
              </a:spcAft>
              <a:defRPr/>
            </a:pPr>
            <a:r>
              <a:rPr lang="zh-CN" altLang="en-US" sz="1400" b="1" dirty="0">
                <a:solidFill>
                  <a:srgbClr val="F8F8F8"/>
                </a:solidFill>
                <a:latin typeface="微软雅黑" panose="020B0503020204020204" pitchFamily="34" charset="-122"/>
                <a:ea typeface="微软雅黑" panose="020B0503020204020204" pitchFamily="34" charset="-122"/>
              </a:rPr>
              <a:t>主要内容</a:t>
            </a:r>
          </a:p>
        </p:txBody>
      </p:sp>
      <p:sp>
        <p:nvSpPr>
          <p:cNvPr id="101" name="Round Same Side Corner Rectangle 8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rot="5400000">
            <a:off x="6992149" y="212826"/>
            <a:ext cx="594448" cy="2513486"/>
          </a:xfrm>
          <a:prstGeom prst="round2SameRect">
            <a:avLst>
              <a:gd name="adj1" fmla="val 50000"/>
              <a:gd name="adj2" fmla="val 50000"/>
            </a:avLst>
          </a:prstGeom>
          <a:solidFill>
            <a:srgbClr val="EBD48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r"/>
            <a:endParaRPr lang="bg-BG" sz="1200" dirty="0">
              <a:solidFill>
                <a:schemeClr val="bg1"/>
              </a:solidFill>
              <a:latin typeface="Segoe UI Light" panose="020B0502040204020203" pitchFamily="34" charset="0"/>
            </a:endParaRPr>
          </a:p>
        </p:txBody>
      </p:sp>
      <p:sp>
        <p:nvSpPr>
          <p:cNvPr id="102" name="Freeform 1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6032634" y="1176999"/>
            <a:ext cx="598848" cy="588310"/>
          </a:xfrm>
          <a:custGeom>
            <a:avLst/>
            <a:gdLst>
              <a:gd name="T0" fmla="*/ 44 w 87"/>
              <a:gd name="T1" fmla="*/ 0 h 87"/>
              <a:gd name="T2" fmla="*/ 0 w 87"/>
              <a:gd name="T3" fmla="*/ 44 h 87"/>
              <a:gd name="T4" fmla="*/ 44 w 87"/>
              <a:gd name="T5" fmla="*/ 87 h 87"/>
              <a:gd name="T6" fmla="*/ 87 w 87"/>
              <a:gd name="T7" fmla="*/ 87 h 87"/>
              <a:gd name="T8" fmla="*/ 87 w 87"/>
              <a:gd name="T9" fmla="*/ 44 h 87"/>
              <a:gd name="T10" fmla="*/ 44 w 87"/>
              <a:gd name="T11" fmla="*/ 0 h 87"/>
            </a:gdLst>
            <a:ahLst/>
            <a:cxnLst>
              <a:cxn ang="0">
                <a:pos x="T0" y="T1"/>
              </a:cxn>
              <a:cxn ang="0">
                <a:pos x="T2" y="T3"/>
              </a:cxn>
              <a:cxn ang="0">
                <a:pos x="T4" y="T5"/>
              </a:cxn>
              <a:cxn ang="0">
                <a:pos x="T6" y="T7"/>
              </a:cxn>
              <a:cxn ang="0">
                <a:pos x="T8" y="T9"/>
              </a:cxn>
              <a:cxn ang="0">
                <a:pos x="T10" y="T11"/>
              </a:cxn>
            </a:cxnLst>
            <a:rect l="0" t="0" r="r" b="b"/>
            <a:pathLst>
              <a:path w="87" h="87">
                <a:moveTo>
                  <a:pt x="44" y="0"/>
                </a:moveTo>
                <a:cubicBezTo>
                  <a:pt x="19" y="0"/>
                  <a:pt x="0" y="20"/>
                  <a:pt x="0" y="44"/>
                </a:cubicBezTo>
                <a:cubicBezTo>
                  <a:pt x="0" y="68"/>
                  <a:pt x="19" y="87"/>
                  <a:pt x="44" y="87"/>
                </a:cubicBezTo>
                <a:cubicBezTo>
                  <a:pt x="87" y="87"/>
                  <a:pt x="87" y="87"/>
                  <a:pt x="87" y="87"/>
                </a:cubicBezTo>
                <a:cubicBezTo>
                  <a:pt x="87" y="44"/>
                  <a:pt x="87" y="44"/>
                  <a:pt x="87" y="44"/>
                </a:cubicBezTo>
                <a:cubicBezTo>
                  <a:pt x="87" y="20"/>
                  <a:pt x="68" y="0"/>
                  <a:pt x="44" y="0"/>
                </a:cubicBezTo>
                <a:close/>
              </a:path>
            </a:pathLst>
          </a:custGeom>
          <a:solidFill>
            <a:srgbClr val="EDBD68"/>
          </a:solidFill>
          <a:ln>
            <a:noFill/>
          </a:ln>
        </p:spPr>
        <p:txBody>
          <a:bodyPr vert="horz" wrap="square" lIns="219419" tIns="109710" rIns="219419" bIns="109710" numCol="1" anchor="t" anchorCtr="0" compatLnSpc="1">
            <a:prstTxWarp prst="textNoShape">
              <a:avLst/>
            </a:prstTxWarp>
          </a:bodyPr>
          <a:lstStyle/>
          <a:p>
            <a:endParaRPr lang="bg-BG" sz="1200" dirty="0">
              <a:solidFill>
                <a:schemeClr val="bg1"/>
              </a:solidFill>
              <a:latin typeface="Segoe UI Light" panose="020B0502040204020203" pitchFamily="34" charset="0"/>
            </a:endParaRPr>
          </a:p>
        </p:txBody>
      </p:sp>
      <p:sp>
        <p:nvSpPr>
          <p:cNvPr id="103" name="Rectangle 8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740227" y="1235677"/>
            <a:ext cx="1664465" cy="467784"/>
          </a:xfrm>
          <a:prstGeom prst="rect">
            <a:avLst/>
          </a:prstGeom>
        </p:spPr>
        <p:txBody>
          <a:bodyPr wrap="square" lIns="219419" tIns="109710" rIns="219419" bIns="109710">
            <a:spAutoFit/>
          </a:bodyPr>
          <a:lstStyle/>
          <a:p>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cs typeface="Aparajita" panose="020B0604020202020204" pitchFamily="34" charset="0"/>
              </a:rPr>
              <a:t>研究背景</a:t>
            </a:r>
            <a:endParaRPr lang="bg-BG" sz="1600" b="1" dirty="0">
              <a:solidFill>
                <a:schemeClr val="tx1">
                  <a:lumMod val="50000"/>
                  <a:lumOff val="50000"/>
                </a:schemeClr>
              </a:solidFill>
              <a:latin typeface="微软雅黑" panose="020B0503020204020204" pitchFamily="34" charset="-122"/>
              <a:ea typeface="微软雅黑" panose="020B0503020204020204" pitchFamily="34" charset="-122"/>
              <a:cs typeface="Aparajita" panose="020B0604020202020204" pitchFamily="34" charset="0"/>
            </a:endParaRPr>
          </a:p>
        </p:txBody>
      </p:sp>
      <p:sp>
        <p:nvSpPr>
          <p:cNvPr id="104" name="Freeform 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6141379" y="1273415"/>
            <a:ext cx="345363" cy="345453"/>
          </a:xfrm>
          <a:custGeom>
            <a:avLst/>
            <a:gdLst>
              <a:gd name="T0" fmla="*/ 3437 w 6844"/>
              <a:gd name="T1" fmla="*/ 1719 h 6844"/>
              <a:gd name="T2" fmla="*/ 3437 w 6844"/>
              <a:gd name="T3" fmla="*/ 2875 h 6844"/>
              <a:gd name="T4" fmla="*/ 3437 w 6844"/>
              <a:gd name="T5" fmla="*/ 1719 h 6844"/>
              <a:gd name="T6" fmla="*/ 6843 w 6844"/>
              <a:gd name="T7" fmla="*/ 188 h 6844"/>
              <a:gd name="T8" fmla="*/ 5437 w 6844"/>
              <a:gd name="T9" fmla="*/ 2375 h 6844"/>
              <a:gd name="T10" fmla="*/ 5124 w 6844"/>
              <a:gd name="T11" fmla="*/ 1250 h 6844"/>
              <a:gd name="T12" fmla="*/ 5093 w 6844"/>
              <a:gd name="T13" fmla="*/ 2719 h 6844"/>
              <a:gd name="T14" fmla="*/ 4437 w 6844"/>
              <a:gd name="T15" fmla="*/ 3749 h 6844"/>
              <a:gd name="T16" fmla="*/ 5218 w 6844"/>
              <a:gd name="T17" fmla="*/ 4562 h 6844"/>
              <a:gd name="T18" fmla="*/ 5218 w 6844"/>
              <a:gd name="T19" fmla="*/ 4593 h 6844"/>
              <a:gd name="T20" fmla="*/ 5124 w 6844"/>
              <a:gd name="T21" fmla="*/ 6624 h 6844"/>
              <a:gd name="T22" fmla="*/ 4812 w 6844"/>
              <a:gd name="T23" fmla="*/ 6843 h 6844"/>
              <a:gd name="T24" fmla="*/ 4812 w 6844"/>
              <a:gd name="T25" fmla="*/ 5093 h 6844"/>
              <a:gd name="T26" fmla="*/ 2594 w 6844"/>
              <a:gd name="T27" fmla="*/ 5812 h 6844"/>
              <a:gd name="T28" fmla="*/ 2438 w 6844"/>
              <a:gd name="T29" fmla="*/ 5968 h 6844"/>
              <a:gd name="T30" fmla="*/ 875 w 6844"/>
              <a:gd name="T31" fmla="*/ 6843 h 6844"/>
              <a:gd name="T32" fmla="*/ 719 w 6844"/>
              <a:gd name="T33" fmla="*/ 6312 h 6844"/>
              <a:gd name="T34" fmla="*/ 2844 w 6844"/>
              <a:gd name="T35" fmla="*/ 4562 h 6844"/>
              <a:gd name="T36" fmla="*/ 1782 w 6844"/>
              <a:gd name="T37" fmla="*/ 2750 h 6844"/>
              <a:gd name="T38" fmla="*/ 1719 w 6844"/>
              <a:gd name="T39" fmla="*/ 2594 h 6844"/>
              <a:gd name="T40" fmla="*/ 1250 w 6844"/>
              <a:gd name="T41" fmla="*/ 1313 h 6844"/>
              <a:gd name="T42" fmla="*/ 407 w 6844"/>
              <a:gd name="T43" fmla="*/ 2563 h 6844"/>
              <a:gd name="T44" fmla="*/ 1032 w 6844"/>
              <a:gd name="T45" fmla="*/ 32 h 6844"/>
              <a:gd name="T46" fmla="*/ 1813 w 6844"/>
              <a:gd name="T47" fmla="*/ 938 h 6844"/>
              <a:gd name="T48" fmla="*/ 2157 w 6844"/>
              <a:gd name="T49" fmla="*/ 907 h 6844"/>
              <a:gd name="T50" fmla="*/ 4718 w 6844"/>
              <a:gd name="T51" fmla="*/ 907 h 6844"/>
              <a:gd name="T52" fmla="*/ 5031 w 6844"/>
              <a:gd name="T53" fmla="*/ 938 h 6844"/>
              <a:gd name="T54" fmla="*/ 5812 w 6844"/>
              <a:gd name="T55" fmla="*/ 0 h 6844"/>
              <a:gd name="T56" fmla="*/ 4562 w 6844"/>
              <a:gd name="T57" fmla="*/ 1188 h 6844"/>
              <a:gd name="T58" fmla="*/ 3437 w 6844"/>
              <a:gd name="T59" fmla="*/ 1157 h 6844"/>
              <a:gd name="T60" fmla="*/ 2282 w 6844"/>
              <a:gd name="T61" fmla="*/ 2469 h 6844"/>
              <a:gd name="T62" fmla="*/ 3718 w 6844"/>
              <a:gd name="T63" fmla="*/ 3157 h 6844"/>
              <a:gd name="T64" fmla="*/ 4562 w 6844"/>
              <a:gd name="T65" fmla="*/ 1188 h 6844"/>
              <a:gd name="T66" fmla="*/ 4562 w 6844"/>
              <a:gd name="T67" fmla="*/ 1188 h 6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44" h="6844">
                <a:moveTo>
                  <a:pt x="3437" y="1719"/>
                </a:moveTo>
                <a:lnTo>
                  <a:pt x="3437" y="1719"/>
                </a:lnTo>
                <a:cubicBezTo>
                  <a:pt x="3749" y="1719"/>
                  <a:pt x="3999" y="2000"/>
                  <a:pt x="3999" y="2313"/>
                </a:cubicBezTo>
                <a:cubicBezTo>
                  <a:pt x="3999" y="2625"/>
                  <a:pt x="3749" y="2875"/>
                  <a:pt x="3437" y="2875"/>
                </a:cubicBezTo>
                <a:cubicBezTo>
                  <a:pt x="3125" y="2875"/>
                  <a:pt x="2844" y="2625"/>
                  <a:pt x="2844" y="2313"/>
                </a:cubicBezTo>
                <a:cubicBezTo>
                  <a:pt x="2844" y="2000"/>
                  <a:pt x="3125" y="1719"/>
                  <a:pt x="3437" y="1719"/>
                </a:cubicBezTo>
                <a:close/>
                <a:moveTo>
                  <a:pt x="6843" y="188"/>
                </a:moveTo>
                <a:lnTo>
                  <a:pt x="6843" y="188"/>
                </a:lnTo>
                <a:cubicBezTo>
                  <a:pt x="6437" y="2532"/>
                  <a:pt x="6437" y="2532"/>
                  <a:pt x="6437" y="2532"/>
                </a:cubicBezTo>
                <a:cubicBezTo>
                  <a:pt x="5437" y="2375"/>
                  <a:pt x="5437" y="2375"/>
                  <a:pt x="5437" y="2375"/>
                </a:cubicBezTo>
                <a:cubicBezTo>
                  <a:pt x="5593" y="1282"/>
                  <a:pt x="5593" y="1282"/>
                  <a:pt x="5593" y="1282"/>
                </a:cubicBezTo>
                <a:cubicBezTo>
                  <a:pt x="5468" y="1282"/>
                  <a:pt x="5312" y="1250"/>
                  <a:pt x="5124" y="1250"/>
                </a:cubicBezTo>
                <a:cubicBezTo>
                  <a:pt x="5124" y="2594"/>
                  <a:pt x="5124" y="2594"/>
                  <a:pt x="5124" y="2594"/>
                </a:cubicBezTo>
                <a:cubicBezTo>
                  <a:pt x="5124" y="2625"/>
                  <a:pt x="5124" y="2688"/>
                  <a:pt x="5093" y="2719"/>
                </a:cubicBezTo>
                <a:lnTo>
                  <a:pt x="5093" y="2750"/>
                </a:lnTo>
                <a:cubicBezTo>
                  <a:pt x="4437" y="3749"/>
                  <a:pt x="4437" y="3749"/>
                  <a:pt x="4437" y="3749"/>
                </a:cubicBezTo>
                <a:cubicBezTo>
                  <a:pt x="4249" y="4281"/>
                  <a:pt x="4249" y="4281"/>
                  <a:pt x="4249" y="4281"/>
                </a:cubicBezTo>
                <a:cubicBezTo>
                  <a:pt x="5218" y="4562"/>
                  <a:pt x="5218" y="4562"/>
                  <a:pt x="5218" y="4562"/>
                </a:cubicBezTo>
                <a:cubicBezTo>
                  <a:pt x="5218" y="4562"/>
                  <a:pt x="5218" y="4562"/>
                  <a:pt x="5187" y="4593"/>
                </a:cubicBezTo>
                <a:cubicBezTo>
                  <a:pt x="5218" y="4593"/>
                  <a:pt x="5218" y="4593"/>
                  <a:pt x="5218" y="4593"/>
                </a:cubicBezTo>
                <a:cubicBezTo>
                  <a:pt x="5343" y="4624"/>
                  <a:pt x="5437" y="4749"/>
                  <a:pt x="5406" y="4906"/>
                </a:cubicBezTo>
                <a:cubicBezTo>
                  <a:pt x="5124" y="6624"/>
                  <a:pt x="5124" y="6624"/>
                  <a:pt x="5124" y="6624"/>
                </a:cubicBezTo>
                <a:cubicBezTo>
                  <a:pt x="5093" y="6749"/>
                  <a:pt x="4999" y="6843"/>
                  <a:pt x="4843" y="6843"/>
                </a:cubicBezTo>
                <a:lnTo>
                  <a:pt x="4812" y="6843"/>
                </a:lnTo>
                <a:cubicBezTo>
                  <a:pt x="4656" y="6812"/>
                  <a:pt x="4531" y="6687"/>
                  <a:pt x="4562" y="6531"/>
                </a:cubicBezTo>
                <a:cubicBezTo>
                  <a:pt x="4812" y="5093"/>
                  <a:pt x="4812" y="5093"/>
                  <a:pt x="4812" y="5093"/>
                </a:cubicBezTo>
                <a:cubicBezTo>
                  <a:pt x="3531" y="5124"/>
                  <a:pt x="3531" y="5124"/>
                  <a:pt x="3531" y="5124"/>
                </a:cubicBezTo>
                <a:cubicBezTo>
                  <a:pt x="2594" y="5812"/>
                  <a:pt x="2594" y="5812"/>
                  <a:pt x="2594" y="5812"/>
                </a:cubicBezTo>
                <a:cubicBezTo>
                  <a:pt x="2500" y="5906"/>
                  <a:pt x="2500" y="5906"/>
                  <a:pt x="2500" y="5906"/>
                </a:cubicBezTo>
                <a:cubicBezTo>
                  <a:pt x="2469" y="5937"/>
                  <a:pt x="2469" y="5937"/>
                  <a:pt x="2438" y="5968"/>
                </a:cubicBezTo>
                <a:cubicBezTo>
                  <a:pt x="1000" y="6812"/>
                  <a:pt x="1000" y="6812"/>
                  <a:pt x="1000" y="6812"/>
                </a:cubicBezTo>
                <a:cubicBezTo>
                  <a:pt x="969" y="6843"/>
                  <a:pt x="907" y="6843"/>
                  <a:pt x="875" y="6843"/>
                </a:cubicBezTo>
                <a:cubicBezTo>
                  <a:pt x="782" y="6843"/>
                  <a:pt x="688" y="6812"/>
                  <a:pt x="625" y="6718"/>
                </a:cubicBezTo>
                <a:cubicBezTo>
                  <a:pt x="532" y="6562"/>
                  <a:pt x="594" y="6406"/>
                  <a:pt x="719" y="6312"/>
                </a:cubicBezTo>
                <a:cubicBezTo>
                  <a:pt x="1969" y="5562"/>
                  <a:pt x="1969" y="5562"/>
                  <a:pt x="1969" y="5562"/>
                </a:cubicBezTo>
                <a:cubicBezTo>
                  <a:pt x="2844" y="4562"/>
                  <a:pt x="2844" y="4562"/>
                  <a:pt x="2844" y="4562"/>
                </a:cubicBezTo>
                <a:cubicBezTo>
                  <a:pt x="2563" y="3718"/>
                  <a:pt x="2563" y="3718"/>
                  <a:pt x="2563" y="3718"/>
                </a:cubicBezTo>
                <a:cubicBezTo>
                  <a:pt x="1782" y="2750"/>
                  <a:pt x="1782" y="2750"/>
                  <a:pt x="1782" y="2750"/>
                </a:cubicBezTo>
                <a:lnTo>
                  <a:pt x="1782" y="2750"/>
                </a:lnTo>
                <a:cubicBezTo>
                  <a:pt x="1750" y="2688"/>
                  <a:pt x="1719" y="2657"/>
                  <a:pt x="1719" y="2594"/>
                </a:cubicBezTo>
                <a:cubicBezTo>
                  <a:pt x="1719" y="1250"/>
                  <a:pt x="1719" y="1250"/>
                  <a:pt x="1719" y="1250"/>
                </a:cubicBezTo>
                <a:cubicBezTo>
                  <a:pt x="1532" y="1250"/>
                  <a:pt x="1375" y="1282"/>
                  <a:pt x="1250" y="1313"/>
                </a:cubicBezTo>
                <a:cubicBezTo>
                  <a:pt x="1407" y="2375"/>
                  <a:pt x="1407" y="2375"/>
                  <a:pt x="1407" y="2375"/>
                </a:cubicBezTo>
                <a:cubicBezTo>
                  <a:pt x="407" y="2563"/>
                  <a:pt x="407" y="2563"/>
                  <a:pt x="407" y="2563"/>
                </a:cubicBezTo>
                <a:cubicBezTo>
                  <a:pt x="0" y="188"/>
                  <a:pt x="0" y="188"/>
                  <a:pt x="0" y="188"/>
                </a:cubicBezTo>
                <a:cubicBezTo>
                  <a:pt x="1032" y="32"/>
                  <a:pt x="1032" y="32"/>
                  <a:pt x="1032" y="32"/>
                </a:cubicBezTo>
                <a:cubicBezTo>
                  <a:pt x="1188" y="1032"/>
                  <a:pt x="1188" y="1032"/>
                  <a:pt x="1188" y="1032"/>
                </a:cubicBezTo>
                <a:cubicBezTo>
                  <a:pt x="1375" y="1000"/>
                  <a:pt x="1594" y="969"/>
                  <a:pt x="1813" y="938"/>
                </a:cubicBezTo>
                <a:cubicBezTo>
                  <a:pt x="1875" y="907"/>
                  <a:pt x="1938" y="875"/>
                  <a:pt x="2000" y="875"/>
                </a:cubicBezTo>
                <a:cubicBezTo>
                  <a:pt x="2063" y="875"/>
                  <a:pt x="2094" y="907"/>
                  <a:pt x="2157" y="907"/>
                </a:cubicBezTo>
                <a:cubicBezTo>
                  <a:pt x="2532" y="907"/>
                  <a:pt x="2938" y="875"/>
                  <a:pt x="3437" y="875"/>
                </a:cubicBezTo>
                <a:cubicBezTo>
                  <a:pt x="3906" y="875"/>
                  <a:pt x="4343" y="907"/>
                  <a:pt x="4718" y="907"/>
                </a:cubicBezTo>
                <a:cubicBezTo>
                  <a:pt x="4749" y="907"/>
                  <a:pt x="4781" y="875"/>
                  <a:pt x="4843" y="875"/>
                </a:cubicBezTo>
                <a:cubicBezTo>
                  <a:pt x="4906" y="875"/>
                  <a:pt x="4968" y="907"/>
                  <a:pt x="5031" y="938"/>
                </a:cubicBezTo>
                <a:cubicBezTo>
                  <a:pt x="5281" y="969"/>
                  <a:pt x="5468" y="1000"/>
                  <a:pt x="5656" y="1000"/>
                </a:cubicBezTo>
                <a:cubicBezTo>
                  <a:pt x="5812" y="0"/>
                  <a:pt x="5812" y="0"/>
                  <a:pt x="5812" y="0"/>
                </a:cubicBezTo>
                <a:lnTo>
                  <a:pt x="6843" y="188"/>
                </a:lnTo>
                <a:close/>
                <a:moveTo>
                  <a:pt x="4562" y="1188"/>
                </a:moveTo>
                <a:lnTo>
                  <a:pt x="4562" y="1188"/>
                </a:lnTo>
                <a:cubicBezTo>
                  <a:pt x="4218" y="1188"/>
                  <a:pt x="3843" y="1157"/>
                  <a:pt x="3437" y="1157"/>
                </a:cubicBezTo>
                <a:cubicBezTo>
                  <a:pt x="3000" y="1157"/>
                  <a:pt x="2625" y="1188"/>
                  <a:pt x="2282" y="1188"/>
                </a:cubicBezTo>
                <a:cubicBezTo>
                  <a:pt x="2282" y="2469"/>
                  <a:pt x="2282" y="2469"/>
                  <a:pt x="2282" y="2469"/>
                </a:cubicBezTo>
                <a:cubicBezTo>
                  <a:pt x="3157" y="3157"/>
                  <a:pt x="3157" y="3157"/>
                  <a:pt x="3157" y="3157"/>
                </a:cubicBezTo>
                <a:cubicBezTo>
                  <a:pt x="3718" y="3157"/>
                  <a:pt x="3718" y="3157"/>
                  <a:pt x="3718" y="3157"/>
                </a:cubicBezTo>
                <a:cubicBezTo>
                  <a:pt x="4562" y="2469"/>
                  <a:pt x="4562" y="2469"/>
                  <a:pt x="4562" y="2469"/>
                </a:cubicBezTo>
                <a:lnTo>
                  <a:pt x="4562" y="1188"/>
                </a:lnTo>
                <a:close/>
                <a:moveTo>
                  <a:pt x="4562" y="1188"/>
                </a:moveTo>
                <a:lnTo>
                  <a:pt x="4562" y="1188"/>
                </a:lnTo>
                <a:close/>
              </a:path>
            </a:pathLst>
          </a:custGeom>
          <a:solidFill>
            <a:schemeClr val="bg1"/>
          </a:solidFill>
          <a:ln>
            <a:noFill/>
          </a:ln>
          <a:effectLst/>
        </p:spPr>
        <p:txBody>
          <a:bodyPr wrap="none" lIns="243797" tIns="121899" rIns="243797" bIns="121899" anchor="ctr"/>
          <a:lstStyle/>
          <a:p>
            <a:endParaRPr lang="en-US" sz="1200" dirty="0">
              <a:solidFill>
                <a:schemeClr val="bg1"/>
              </a:solidFill>
              <a:latin typeface="Segoe UI Light" panose="020B0502040204020203" pitchFamily="34" charset="0"/>
            </a:endParaRPr>
          </a:p>
        </p:txBody>
      </p:sp>
      <p:sp>
        <p:nvSpPr>
          <p:cNvPr id="105" name="Round Same Side Corner Rectangle 8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rot="5400000">
            <a:off x="6992149" y="1388871"/>
            <a:ext cx="594448" cy="2513485"/>
          </a:xfrm>
          <a:prstGeom prst="round2SameRect">
            <a:avLst>
              <a:gd name="adj1" fmla="val 50000"/>
              <a:gd name="adj2" fmla="val 50000"/>
            </a:avLst>
          </a:prstGeom>
          <a:solidFill>
            <a:srgbClr val="EBD48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r"/>
            <a:endParaRPr lang="bg-BG" sz="1200" dirty="0">
              <a:solidFill>
                <a:schemeClr val="bg1"/>
              </a:solidFill>
              <a:latin typeface="Segoe UI Light" panose="020B0502040204020203" pitchFamily="34" charset="0"/>
            </a:endParaRPr>
          </a:p>
        </p:txBody>
      </p:sp>
      <p:sp>
        <p:nvSpPr>
          <p:cNvPr id="106" name="Freeform 1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6024848" y="2353051"/>
            <a:ext cx="598848" cy="588310"/>
          </a:xfrm>
          <a:custGeom>
            <a:avLst/>
            <a:gdLst>
              <a:gd name="T0" fmla="*/ 44 w 87"/>
              <a:gd name="T1" fmla="*/ 0 h 87"/>
              <a:gd name="T2" fmla="*/ 0 w 87"/>
              <a:gd name="T3" fmla="*/ 44 h 87"/>
              <a:gd name="T4" fmla="*/ 44 w 87"/>
              <a:gd name="T5" fmla="*/ 87 h 87"/>
              <a:gd name="T6" fmla="*/ 87 w 87"/>
              <a:gd name="T7" fmla="*/ 87 h 87"/>
              <a:gd name="T8" fmla="*/ 87 w 87"/>
              <a:gd name="T9" fmla="*/ 44 h 87"/>
              <a:gd name="T10" fmla="*/ 44 w 87"/>
              <a:gd name="T11" fmla="*/ 0 h 87"/>
            </a:gdLst>
            <a:ahLst/>
            <a:cxnLst>
              <a:cxn ang="0">
                <a:pos x="T0" y="T1"/>
              </a:cxn>
              <a:cxn ang="0">
                <a:pos x="T2" y="T3"/>
              </a:cxn>
              <a:cxn ang="0">
                <a:pos x="T4" y="T5"/>
              </a:cxn>
              <a:cxn ang="0">
                <a:pos x="T6" y="T7"/>
              </a:cxn>
              <a:cxn ang="0">
                <a:pos x="T8" y="T9"/>
              </a:cxn>
              <a:cxn ang="0">
                <a:pos x="T10" y="T11"/>
              </a:cxn>
            </a:cxnLst>
            <a:rect l="0" t="0" r="r" b="b"/>
            <a:pathLst>
              <a:path w="87" h="87">
                <a:moveTo>
                  <a:pt x="44" y="0"/>
                </a:moveTo>
                <a:cubicBezTo>
                  <a:pt x="19" y="0"/>
                  <a:pt x="0" y="20"/>
                  <a:pt x="0" y="44"/>
                </a:cubicBezTo>
                <a:cubicBezTo>
                  <a:pt x="0" y="68"/>
                  <a:pt x="19" y="87"/>
                  <a:pt x="44" y="87"/>
                </a:cubicBezTo>
                <a:cubicBezTo>
                  <a:pt x="87" y="87"/>
                  <a:pt x="87" y="87"/>
                  <a:pt x="87" y="87"/>
                </a:cubicBezTo>
                <a:cubicBezTo>
                  <a:pt x="87" y="44"/>
                  <a:pt x="87" y="44"/>
                  <a:pt x="87" y="44"/>
                </a:cubicBezTo>
                <a:cubicBezTo>
                  <a:pt x="87" y="20"/>
                  <a:pt x="68" y="0"/>
                  <a:pt x="44" y="0"/>
                </a:cubicBezTo>
                <a:close/>
              </a:path>
            </a:pathLst>
          </a:custGeom>
          <a:solidFill>
            <a:srgbClr val="DD7A5B"/>
          </a:solidFill>
          <a:ln>
            <a:noFill/>
          </a:ln>
        </p:spPr>
        <p:txBody>
          <a:bodyPr vert="horz" wrap="square" lIns="219419" tIns="109710" rIns="219419" bIns="109710" numCol="1" anchor="t" anchorCtr="0" compatLnSpc="1">
            <a:prstTxWarp prst="textNoShape">
              <a:avLst/>
            </a:prstTxWarp>
          </a:bodyPr>
          <a:lstStyle/>
          <a:p>
            <a:endParaRPr lang="bg-BG" sz="1200" dirty="0">
              <a:solidFill>
                <a:schemeClr val="bg1"/>
              </a:solidFill>
              <a:latin typeface="Segoe UI Light" panose="020B0502040204020203" pitchFamily="34" charset="0"/>
            </a:endParaRPr>
          </a:p>
        </p:txBody>
      </p:sp>
      <p:sp>
        <p:nvSpPr>
          <p:cNvPr id="108" name="Freeform 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6144132" y="2462299"/>
            <a:ext cx="340983" cy="261803"/>
          </a:xfrm>
          <a:custGeom>
            <a:avLst/>
            <a:gdLst>
              <a:gd name="T0" fmla="*/ 3034 w 6392"/>
              <a:gd name="T1" fmla="*/ 2260 h 4907"/>
              <a:gd name="T2" fmla="*/ 2582 w 6392"/>
              <a:gd name="T3" fmla="*/ 1937 h 4907"/>
              <a:gd name="T4" fmla="*/ 1421 w 6392"/>
              <a:gd name="T5" fmla="*/ 2196 h 4907"/>
              <a:gd name="T6" fmla="*/ 388 w 6392"/>
              <a:gd name="T7" fmla="*/ 4583 h 4907"/>
              <a:gd name="T8" fmla="*/ 2712 w 6392"/>
              <a:gd name="T9" fmla="*/ 3551 h 4907"/>
              <a:gd name="T10" fmla="*/ 3034 w 6392"/>
              <a:gd name="T11" fmla="*/ 2260 h 4907"/>
              <a:gd name="T12" fmla="*/ 2454 w 6392"/>
              <a:gd name="T13" fmla="*/ 3228 h 4907"/>
              <a:gd name="T14" fmla="*/ 711 w 6392"/>
              <a:gd name="T15" fmla="*/ 4261 h 4907"/>
              <a:gd name="T16" fmla="*/ 1679 w 6392"/>
              <a:gd name="T17" fmla="*/ 2518 h 4907"/>
              <a:gd name="T18" fmla="*/ 1874 w 6392"/>
              <a:gd name="T19" fmla="*/ 2648 h 4907"/>
              <a:gd name="T20" fmla="*/ 2260 w 6392"/>
              <a:gd name="T21" fmla="*/ 3034 h 4907"/>
              <a:gd name="T22" fmla="*/ 2454 w 6392"/>
              <a:gd name="T23" fmla="*/ 3228 h 4907"/>
              <a:gd name="T24" fmla="*/ 6197 w 6392"/>
              <a:gd name="T25" fmla="*/ 710 h 4907"/>
              <a:gd name="T26" fmla="*/ 3615 w 6392"/>
              <a:gd name="T27" fmla="*/ 646 h 4907"/>
              <a:gd name="T28" fmla="*/ 2776 w 6392"/>
              <a:gd name="T29" fmla="*/ 1679 h 4907"/>
              <a:gd name="T30" fmla="*/ 3034 w 6392"/>
              <a:gd name="T31" fmla="*/ 2196 h 4907"/>
              <a:gd name="T32" fmla="*/ 4326 w 6392"/>
              <a:gd name="T33" fmla="*/ 2454 h 4907"/>
              <a:gd name="T34" fmla="*/ 6197 w 6392"/>
              <a:gd name="T35" fmla="*/ 710 h 4907"/>
              <a:gd name="T36" fmla="*/ 5489 w 6392"/>
              <a:gd name="T37" fmla="*/ 1549 h 4907"/>
              <a:gd name="T38" fmla="*/ 3681 w 6392"/>
              <a:gd name="T39" fmla="*/ 1937 h 4907"/>
              <a:gd name="T40" fmla="*/ 4067 w 6392"/>
              <a:gd name="T41" fmla="*/ 1485 h 4907"/>
              <a:gd name="T42" fmla="*/ 3487 w 6392"/>
              <a:gd name="T43" fmla="*/ 1421 h 4907"/>
              <a:gd name="T44" fmla="*/ 5164 w 6392"/>
              <a:gd name="T45" fmla="*/ 582 h 4907"/>
              <a:gd name="T46" fmla="*/ 5489 w 6392"/>
              <a:gd name="T47" fmla="*/ 1549 h 4907"/>
              <a:gd name="T48" fmla="*/ 3165 w 6392"/>
              <a:gd name="T49" fmla="*/ 2260 h 4907"/>
              <a:gd name="T50" fmla="*/ 3423 w 6392"/>
              <a:gd name="T51" fmla="*/ 3098 h 4907"/>
              <a:gd name="T52" fmla="*/ 3423 w 6392"/>
              <a:gd name="T53" fmla="*/ 2582 h 4907"/>
              <a:gd name="T54" fmla="*/ 3165 w 6392"/>
              <a:gd name="T55" fmla="*/ 2260 h 4907"/>
              <a:gd name="T56" fmla="*/ 2196 w 6392"/>
              <a:gd name="T57" fmla="*/ 1615 h 4907"/>
              <a:gd name="T58" fmla="*/ 2066 w 6392"/>
              <a:gd name="T59" fmla="*/ 1163 h 4907"/>
              <a:gd name="T60" fmla="*/ 2518 w 6392"/>
              <a:gd name="T61" fmla="*/ 1549 h 4907"/>
              <a:gd name="T62" fmla="*/ 2582 w 6392"/>
              <a:gd name="T63" fmla="*/ 1873 h 4907"/>
              <a:gd name="T64" fmla="*/ 2196 w 6392"/>
              <a:gd name="T65" fmla="*/ 1615 h 4907"/>
              <a:gd name="T66" fmla="*/ 2196 w 6392"/>
              <a:gd name="T67" fmla="*/ 1615 h 4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92" h="4907">
                <a:moveTo>
                  <a:pt x="3034" y="2260"/>
                </a:moveTo>
                <a:lnTo>
                  <a:pt x="3034" y="2260"/>
                </a:lnTo>
                <a:cubicBezTo>
                  <a:pt x="2776" y="2196"/>
                  <a:pt x="2776" y="2196"/>
                  <a:pt x="2776" y="2196"/>
                </a:cubicBezTo>
                <a:cubicBezTo>
                  <a:pt x="2582" y="1937"/>
                  <a:pt x="2582" y="1937"/>
                  <a:pt x="2582" y="1937"/>
                </a:cubicBezTo>
                <a:cubicBezTo>
                  <a:pt x="2454" y="2001"/>
                  <a:pt x="2454" y="2001"/>
                  <a:pt x="2454" y="2001"/>
                </a:cubicBezTo>
                <a:cubicBezTo>
                  <a:pt x="2132" y="1873"/>
                  <a:pt x="1679" y="1937"/>
                  <a:pt x="1421" y="2196"/>
                </a:cubicBezTo>
                <a:cubicBezTo>
                  <a:pt x="388" y="3228"/>
                  <a:pt x="388" y="3228"/>
                  <a:pt x="388" y="3228"/>
                </a:cubicBezTo>
                <a:cubicBezTo>
                  <a:pt x="0" y="3615"/>
                  <a:pt x="0" y="4197"/>
                  <a:pt x="388" y="4583"/>
                </a:cubicBezTo>
                <a:cubicBezTo>
                  <a:pt x="775" y="4906"/>
                  <a:pt x="1357" y="4906"/>
                  <a:pt x="1743" y="4583"/>
                </a:cubicBezTo>
                <a:cubicBezTo>
                  <a:pt x="2712" y="3551"/>
                  <a:pt x="2712" y="3551"/>
                  <a:pt x="2712" y="3551"/>
                </a:cubicBezTo>
                <a:cubicBezTo>
                  <a:pt x="3034" y="3228"/>
                  <a:pt x="3099" y="2776"/>
                  <a:pt x="2906" y="2454"/>
                </a:cubicBezTo>
                <a:lnTo>
                  <a:pt x="3034" y="2260"/>
                </a:lnTo>
                <a:close/>
                <a:moveTo>
                  <a:pt x="2454" y="3228"/>
                </a:moveTo>
                <a:lnTo>
                  <a:pt x="2454" y="3228"/>
                </a:lnTo>
                <a:cubicBezTo>
                  <a:pt x="1421" y="4261"/>
                  <a:pt x="1421" y="4261"/>
                  <a:pt x="1421" y="4261"/>
                </a:cubicBezTo>
                <a:cubicBezTo>
                  <a:pt x="1227" y="4455"/>
                  <a:pt x="905" y="4455"/>
                  <a:pt x="711" y="4261"/>
                </a:cubicBezTo>
                <a:cubicBezTo>
                  <a:pt x="516" y="4067"/>
                  <a:pt x="516" y="3745"/>
                  <a:pt x="711" y="3551"/>
                </a:cubicBezTo>
                <a:cubicBezTo>
                  <a:pt x="1679" y="2518"/>
                  <a:pt x="1679" y="2518"/>
                  <a:pt x="1679" y="2518"/>
                </a:cubicBezTo>
                <a:cubicBezTo>
                  <a:pt x="1807" y="2390"/>
                  <a:pt x="2002" y="2324"/>
                  <a:pt x="2132" y="2390"/>
                </a:cubicBezTo>
                <a:cubicBezTo>
                  <a:pt x="1874" y="2648"/>
                  <a:pt x="1874" y="2648"/>
                  <a:pt x="1874" y="2648"/>
                </a:cubicBezTo>
                <a:cubicBezTo>
                  <a:pt x="1743" y="2776"/>
                  <a:pt x="1743" y="2970"/>
                  <a:pt x="1874" y="3034"/>
                </a:cubicBezTo>
                <a:cubicBezTo>
                  <a:pt x="1938" y="3164"/>
                  <a:pt x="2132" y="3164"/>
                  <a:pt x="2260" y="3034"/>
                </a:cubicBezTo>
                <a:cubicBezTo>
                  <a:pt x="2582" y="2776"/>
                  <a:pt x="2582" y="2776"/>
                  <a:pt x="2582" y="2776"/>
                </a:cubicBezTo>
                <a:cubicBezTo>
                  <a:pt x="2582" y="2906"/>
                  <a:pt x="2582" y="3098"/>
                  <a:pt x="2454" y="3228"/>
                </a:cubicBezTo>
                <a:close/>
                <a:moveTo>
                  <a:pt x="6197" y="710"/>
                </a:moveTo>
                <a:lnTo>
                  <a:pt x="6197" y="710"/>
                </a:lnTo>
                <a:cubicBezTo>
                  <a:pt x="6005" y="258"/>
                  <a:pt x="5489" y="0"/>
                  <a:pt x="4972" y="194"/>
                </a:cubicBezTo>
                <a:cubicBezTo>
                  <a:pt x="3615" y="646"/>
                  <a:pt x="3615" y="646"/>
                  <a:pt x="3615" y="646"/>
                </a:cubicBezTo>
                <a:cubicBezTo>
                  <a:pt x="3229" y="841"/>
                  <a:pt x="3034" y="1163"/>
                  <a:pt x="3034" y="1549"/>
                </a:cubicBezTo>
                <a:cubicBezTo>
                  <a:pt x="2776" y="1679"/>
                  <a:pt x="2776" y="1679"/>
                  <a:pt x="2776" y="1679"/>
                </a:cubicBezTo>
                <a:cubicBezTo>
                  <a:pt x="2840" y="2001"/>
                  <a:pt x="2840" y="2001"/>
                  <a:pt x="2840" y="2001"/>
                </a:cubicBezTo>
                <a:cubicBezTo>
                  <a:pt x="3034" y="2196"/>
                  <a:pt x="3034" y="2196"/>
                  <a:pt x="3034" y="2196"/>
                </a:cubicBezTo>
                <a:cubicBezTo>
                  <a:pt x="3229" y="2132"/>
                  <a:pt x="3229" y="2132"/>
                  <a:pt x="3229" y="2132"/>
                </a:cubicBezTo>
                <a:cubicBezTo>
                  <a:pt x="3487" y="2454"/>
                  <a:pt x="3939" y="2582"/>
                  <a:pt x="4326" y="2454"/>
                </a:cubicBezTo>
                <a:cubicBezTo>
                  <a:pt x="5681" y="1937"/>
                  <a:pt x="5681" y="1937"/>
                  <a:pt x="5681" y="1937"/>
                </a:cubicBezTo>
                <a:cubicBezTo>
                  <a:pt x="6133" y="1743"/>
                  <a:pt x="6391" y="1227"/>
                  <a:pt x="6197" y="710"/>
                </a:cubicBezTo>
                <a:close/>
                <a:moveTo>
                  <a:pt x="5489" y="1549"/>
                </a:moveTo>
                <a:lnTo>
                  <a:pt x="5489" y="1549"/>
                </a:lnTo>
                <a:cubicBezTo>
                  <a:pt x="4131" y="2065"/>
                  <a:pt x="4131" y="2065"/>
                  <a:pt x="4131" y="2065"/>
                </a:cubicBezTo>
                <a:cubicBezTo>
                  <a:pt x="4003" y="2132"/>
                  <a:pt x="3809" y="2065"/>
                  <a:pt x="3681" y="1937"/>
                </a:cubicBezTo>
                <a:cubicBezTo>
                  <a:pt x="3939" y="1873"/>
                  <a:pt x="3939" y="1873"/>
                  <a:pt x="3939" y="1873"/>
                </a:cubicBezTo>
                <a:cubicBezTo>
                  <a:pt x="4067" y="1807"/>
                  <a:pt x="4131" y="1679"/>
                  <a:pt x="4067" y="1485"/>
                </a:cubicBezTo>
                <a:cubicBezTo>
                  <a:pt x="4003" y="1357"/>
                  <a:pt x="3873" y="1291"/>
                  <a:pt x="3681" y="1291"/>
                </a:cubicBezTo>
                <a:cubicBezTo>
                  <a:pt x="3487" y="1421"/>
                  <a:pt x="3487" y="1421"/>
                  <a:pt x="3487" y="1421"/>
                </a:cubicBezTo>
                <a:cubicBezTo>
                  <a:pt x="3551" y="1227"/>
                  <a:pt x="3615" y="1163"/>
                  <a:pt x="3809" y="1099"/>
                </a:cubicBezTo>
                <a:cubicBezTo>
                  <a:pt x="5164" y="582"/>
                  <a:pt x="5164" y="582"/>
                  <a:pt x="5164" y="582"/>
                </a:cubicBezTo>
                <a:cubicBezTo>
                  <a:pt x="5422" y="452"/>
                  <a:pt x="5681" y="646"/>
                  <a:pt x="5811" y="905"/>
                </a:cubicBezTo>
                <a:cubicBezTo>
                  <a:pt x="5875" y="1163"/>
                  <a:pt x="5747" y="1421"/>
                  <a:pt x="5489" y="1549"/>
                </a:cubicBezTo>
                <a:close/>
                <a:moveTo>
                  <a:pt x="3165" y="2260"/>
                </a:moveTo>
                <a:lnTo>
                  <a:pt x="3165" y="2260"/>
                </a:lnTo>
                <a:cubicBezTo>
                  <a:pt x="3551" y="2518"/>
                  <a:pt x="3551" y="2518"/>
                  <a:pt x="3551" y="2518"/>
                </a:cubicBezTo>
                <a:cubicBezTo>
                  <a:pt x="3423" y="3098"/>
                  <a:pt x="3423" y="3098"/>
                  <a:pt x="3423" y="3098"/>
                </a:cubicBezTo>
                <a:cubicBezTo>
                  <a:pt x="3293" y="3098"/>
                  <a:pt x="3293" y="3098"/>
                  <a:pt x="3293" y="3098"/>
                </a:cubicBezTo>
                <a:cubicBezTo>
                  <a:pt x="3423" y="2582"/>
                  <a:pt x="3423" y="2582"/>
                  <a:pt x="3423" y="2582"/>
                </a:cubicBezTo>
                <a:cubicBezTo>
                  <a:pt x="3034" y="2324"/>
                  <a:pt x="3034" y="2324"/>
                  <a:pt x="3034" y="2324"/>
                </a:cubicBezTo>
                <a:lnTo>
                  <a:pt x="3165" y="2260"/>
                </a:lnTo>
                <a:close/>
                <a:moveTo>
                  <a:pt x="2196" y="1615"/>
                </a:moveTo>
                <a:lnTo>
                  <a:pt x="2196" y="1615"/>
                </a:lnTo>
                <a:cubicBezTo>
                  <a:pt x="1938" y="1163"/>
                  <a:pt x="1938" y="1163"/>
                  <a:pt x="1938" y="1163"/>
                </a:cubicBezTo>
                <a:cubicBezTo>
                  <a:pt x="2066" y="1163"/>
                  <a:pt x="2066" y="1163"/>
                  <a:pt x="2066" y="1163"/>
                </a:cubicBezTo>
                <a:cubicBezTo>
                  <a:pt x="2260" y="1549"/>
                  <a:pt x="2260" y="1549"/>
                  <a:pt x="2260" y="1549"/>
                </a:cubicBezTo>
                <a:cubicBezTo>
                  <a:pt x="2518" y="1549"/>
                  <a:pt x="2518" y="1549"/>
                  <a:pt x="2518" y="1549"/>
                </a:cubicBezTo>
                <a:cubicBezTo>
                  <a:pt x="2648" y="1807"/>
                  <a:pt x="2648" y="1807"/>
                  <a:pt x="2648" y="1807"/>
                </a:cubicBezTo>
                <a:cubicBezTo>
                  <a:pt x="2582" y="1873"/>
                  <a:pt x="2582" y="1873"/>
                  <a:pt x="2582" y="1873"/>
                </a:cubicBezTo>
                <a:cubicBezTo>
                  <a:pt x="2454" y="1679"/>
                  <a:pt x="2454" y="1679"/>
                  <a:pt x="2454" y="1679"/>
                </a:cubicBezTo>
                <a:lnTo>
                  <a:pt x="2196" y="1615"/>
                </a:lnTo>
                <a:close/>
                <a:moveTo>
                  <a:pt x="2196" y="1615"/>
                </a:moveTo>
                <a:lnTo>
                  <a:pt x="2196" y="1615"/>
                </a:lnTo>
                <a:close/>
              </a:path>
            </a:pathLst>
          </a:custGeom>
          <a:solidFill>
            <a:schemeClr val="bg1"/>
          </a:solidFill>
          <a:ln>
            <a:noFill/>
          </a:ln>
          <a:effectLst/>
        </p:spPr>
        <p:txBody>
          <a:bodyPr wrap="none" lIns="243797" tIns="121899" rIns="243797" bIns="121899" anchor="ctr"/>
          <a:lstStyle/>
          <a:p>
            <a:endParaRPr lang="en-US" sz="1200" dirty="0">
              <a:solidFill>
                <a:schemeClr val="bg1"/>
              </a:solidFill>
              <a:latin typeface="Segoe UI Light" panose="020B0502040204020203" pitchFamily="34" charset="0"/>
            </a:endParaRPr>
          </a:p>
        </p:txBody>
      </p:sp>
      <p:sp>
        <p:nvSpPr>
          <p:cNvPr id="109" name="Round Same Side Corner Rectangle 9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rot="5400000">
            <a:off x="6999967" y="2866084"/>
            <a:ext cx="582305" cy="2462144"/>
          </a:xfrm>
          <a:prstGeom prst="round2SameRect">
            <a:avLst>
              <a:gd name="adj1" fmla="val 50000"/>
              <a:gd name="adj2" fmla="val 50000"/>
            </a:avLst>
          </a:prstGeom>
          <a:solidFill>
            <a:srgbClr val="EBD48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r"/>
            <a:endParaRPr lang="bg-BG" sz="1200" dirty="0">
              <a:solidFill>
                <a:schemeClr val="bg1"/>
              </a:solidFill>
              <a:latin typeface="Segoe UI Light" panose="020B0502040204020203" pitchFamily="34" charset="0"/>
            </a:endParaRPr>
          </a:p>
        </p:txBody>
      </p:sp>
      <p:sp>
        <p:nvSpPr>
          <p:cNvPr id="110" name="Freeform 1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p:cNvSpPr>
          <p:nvPr/>
        </p:nvSpPr>
        <p:spPr bwMode="auto">
          <a:xfrm>
            <a:off x="6060051" y="3810658"/>
            <a:ext cx="586616" cy="576293"/>
          </a:xfrm>
          <a:custGeom>
            <a:avLst/>
            <a:gdLst>
              <a:gd name="T0" fmla="*/ 44 w 87"/>
              <a:gd name="T1" fmla="*/ 0 h 87"/>
              <a:gd name="T2" fmla="*/ 0 w 87"/>
              <a:gd name="T3" fmla="*/ 44 h 87"/>
              <a:gd name="T4" fmla="*/ 44 w 87"/>
              <a:gd name="T5" fmla="*/ 87 h 87"/>
              <a:gd name="T6" fmla="*/ 87 w 87"/>
              <a:gd name="T7" fmla="*/ 87 h 87"/>
              <a:gd name="T8" fmla="*/ 87 w 87"/>
              <a:gd name="T9" fmla="*/ 44 h 87"/>
              <a:gd name="T10" fmla="*/ 44 w 87"/>
              <a:gd name="T11" fmla="*/ 0 h 87"/>
            </a:gdLst>
            <a:ahLst/>
            <a:cxnLst>
              <a:cxn ang="0">
                <a:pos x="T0" y="T1"/>
              </a:cxn>
              <a:cxn ang="0">
                <a:pos x="T2" y="T3"/>
              </a:cxn>
              <a:cxn ang="0">
                <a:pos x="T4" y="T5"/>
              </a:cxn>
              <a:cxn ang="0">
                <a:pos x="T6" y="T7"/>
              </a:cxn>
              <a:cxn ang="0">
                <a:pos x="T8" y="T9"/>
              </a:cxn>
              <a:cxn ang="0">
                <a:pos x="T10" y="T11"/>
              </a:cxn>
            </a:cxnLst>
            <a:rect l="0" t="0" r="r" b="b"/>
            <a:pathLst>
              <a:path w="87" h="87">
                <a:moveTo>
                  <a:pt x="44" y="0"/>
                </a:moveTo>
                <a:cubicBezTo>
                  <a:pt x="19" y="0"/>
                  <a:pt x="0" y="20"/>
                  <a:pt x="0" y="44"/>
                </a:cubicBezTo>
                <a:cubicBezTo>
                  <a:pt x="0" y="68"/>
                  <a:pt x="19" y="87"/>
                  <a:pt x="44" y="87"/>
                </a:cubicBezTo>
                <a:cubicBezTo>
                  <a:pt x="87" y="87"/>
                  <a:pt x="87" y="87"/>
                  <a:pt x="87" y="87"/>
                </a:cubicBezTo>
                <a:cubicBezTo>
                  <a:pt x="87" y="44"/>
                  <a:pt x="87" y="44"/>
                  <a:pt x="87" y="44"/>
                </a:cubicBezTo>
                <a:cubicBezTo>
                  <a:pt x="87" y="20"/>
                  <a:pt x="68" y="0"/>
                  <a:pt x="44" y="0"/>
                </a:cubicBezTo>
                <a:close/>
              </a:path>
            </a:pathLst>
          </a:custGeom>
          <a:solidFill>
            <a:srgbClr val="AF4343"/>
          </a:solidFill>
          <a:ln>
            <a:noFill/>
          </a:ln>
        </p:spPr>
        <p:txBody>
          <a:bodyPr vert="horz" wrap="square" lIns="219419" tIns="109710" rIns="219419" bIns="109710" numCol="1" anchor="t" anchorCtr="0" compatLnSpc="1">
            <a:prstTxWarp prst="textNoShape">
              <a:avLst/>
            </a:prstTxWarp>
          </a:bodyPr>
          <a:lstStyle/>
          <a:p>
            <a:endParaRPr lang="bg-BG" sz="1200" dirty="0">
              <a:solidFill>
                <a:schemeClr val="bg1"/>
              </a:solidFill>
              <a:latin typeface="Segoe UI Light" panose="020B0502040204020203" pitchFamily="34" charset="0"/>
            </a:endParaRPr>
          </a:p>
        </p:txBody>
      </p:sp>
      <p:sp>
        <p:nvSpPr>
          <p:cNvPr id="111" name="Freeform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6193139" y="3942455"/>
            <a:ext cx="282196" cy="282268"/>
          </a:xfrm>
          <a:custGeom>
            <a:avLst/>
            <a:gdLst>
              <a:gd name="T0" fmla="*/ 4905 w 5031"/>
              <a:gd name="T1" fmla="*/ 0 h 5031"/>
              <a:gd name="T2" fmla="*/ 4905 w 5031"/>
              <a:gd name="T3" fmla="*/ 0 h 5031"/>
              <a:gd name="T4" fmla="*/ 125 w 5031"/>
              <a:gd name="T5" fmla="*/ 0 h 5031"/>
              <a:gd name="T6" fmla="*/ 0 w 5031"/>
              <a:gd name="T7" fmla="*/ 125 h 5031"/>
              <a:gd name="T8" fmla="*/ 0 w 5031"/>
              <a:gd name="T9" fmla="*/ 4905 h 5031"/>
              <a:gd name="T10" fmla="*/ 125 w 5031"/>
              <a:gd name="T11" fmla="*/ 5030 h 5031"/>
              <a:gd name="T12" fmla="*/ 4905 w 5031"/>
              <a:gd name="T13" fmla="*/ 5030 h 5031"/>
              <a:gd name="T14" fmla="*/ 5030 w 5031"/>
              <a:gd name="T15" fmla="*/ 4905 h 5031"/>
              <a:gd name="T16" fmla="*/ 5030 w 5031"/>
              <a:gd name="T17" fmla="*/ 125 h 5031"/>
              <a:gd name="T18" fmla="*/ 4905 w 5031"/>
              <a:gd name="T19" fmla="*/ 0 h 5031"/>
              <a:gd name="T20" fmla="*/ 3687 w 5031"/>
              <a:gd name="T21" fmla="*/ 2624 h 5031"/>
              <a:gd name="T22" fmla="*/ 3687 w 5031"/>
              <a:gd name="T23" fmla="*/ 2624 h 5031"/>
              <a:gd name="T24" fmla="*/ 3624 w 5031"/>
              <a:gd name="T25" fmla="*/ 2687 h 5031"/>
              <a:gd name="T26" fmla="*/ 3562 w 5031"/>
              <a:gd name="T27" fmla="*/ 2687 h 5031"/>
              <a:gd name="T28" fmla="*/ 3187 w 5031"/>
              <a:gd name="T29" fmla="*/ 2313 h 5031"/>
              <a:gd name="T30" fmla="*/ 1688 w 5031"/>
              <a:gd name="T31" fmla="*/ 3812 h 5031"/>
              <a:gd name="T32" fmla="*/ 1625 w 5031"/>
              <a:gd name="T33" fmla="*/ 3843 h 5031"/>
              <a:gd name="T34" fmla="*/ 1563 w 5031"/>
              <a:gd name="T35" fmla="*/ 3812 h 5031"/>
              <a:gd name="T36" fmla="*/ 1219 w 5031"/>
              <a:gd name="T37" fmla="*/ 3468 h 5031"/>
              <a:gd name="T38" fmla="*/ 1188 w 5031"/>
              <a:gd name="T39" fmla="*/ 3405 h 5031"/>
              <a:gd name="T40" fmla="*/ 1219 w 5031"/>
              <a:gd name="T41" fmla="*/ 3343 h 5031"/>
              <a:gd name="T42" fmla="*/ 2718 w 5031"/>
              <a:gd name="T43" fmla="*/ 1844 h 5031"/>
              <a:gd name="T44" fmla="*/ 2344 w 5031"/>
              <a:gd name="T45" fmla="*/ 1469 h 5031"/>
              <a:gd name="T46" fmla="*/ 2344 w 5031"/>
              <a:gd name="T47" fmla="*/ 1406 h 5031"/>
              <a:gd name="T48" fmla="*/ 2406 w 5031"/>
              <a:gd name="T49" fmla="*/ 1344 h 5031"/>
              <a:gd name="T50" fmla="*/ 3749 w 5031"/>
              <a:gd name="T51" fmla="*/ 1188 h 5031"/>
              <a:gd name="T52" fmla="*/ 3812 w 5031"/>
              <a:gd name="T53" fmla="*/ 1219 h 5031"/>
              <a:gd name="T54" fmla="*/ 3843 w 5031"/>
              <a:gd name="T55" fmla="*/ 1281 h 5031"/>
              <a:gd name="T56" fmla="*/ 3687 w 5031"/>
              <a:gd name="T57" fmla="*/ 2624 h 5031"/>
              <a:gd name="T58" fmla="*/ 3687 w 5031"/>
              <a:gd name="T59" fmla="*/ 2624 h 5031"/>
              <a:gd name="T60" fmla="*/ 3687 w 5031"/>
              <a:gd name="T61" fmla="*/ 2624 h 5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31" h="5031">
                <a:moveTo>
                  <a:pt x="4905" y="0"/>
                </a:moveTo>
                <a:lnTo>
                  <a:pt x="4905" y="0"/>
                </a:lnTo>
                <a:cubicBezTo>
                  <a:pt x="125" y="0"/>
                  <a:pt x="125" y="0"/>
                  <a:pt x="125" y="0"/>
                </a:cubicBezTo>
                <a:cubicBezTo>
                  <a:pt x="62" y="0"/>
                  <a:pt x="0" y="62"/>
                  <a:pt x="0" y="125"/>
                </a:cubicBezTo>
                <a:cubicBezTo>
                  <a:pt x="0" y="4905"/>
                  <a:pt x="0" y="4905"/>
                  <a:pt x="0" y="4905"/>
                </a:cubicBezTo>
                <a:cubicBezTo>
                  <a:pt x="0" y="4968"/>
                  <a:pt x="62" y="5030"/>
                  <a:pt x="125" y="5030"/>
                </a:cubicBezTo>
                <a:cubicBezTo>
                  <a:pt x="4905" y="5030"/>
                  <a:pt x="4905" y="5030"/>
                  <a:pt x="4905" y="5030"/>
                </a:cubicBezTo>
                <a:cubicBezTo>
                  <a:pt x="4968" y="5030"/>
                  <a:pt x="5030" y="4968"/>
                  <a:pt x="5030" y="4905"/>
                </a:cubicBezTo>
                <a:cubicBezTo>
                  <a:pt x="5030" y="125"/>
                  <a:pt x="5030" y="125"/>
                  <a:pt x="5030" y="125"/>
                </a:cubicBezTo>
                <a:cubicBezTo>
                  <a:pt x="5030" y="62"/>
                  <a:pt x="4968" y="0"/>
                  <a:pt x="4905" y="0"/>
                </a:cubicBezTo>
                <a:close/>
                <a:moveTo>
                  <a:pt x="3687" y="2624"/>
                </a:moveTo>
                <a:lnTo>
                  <a:pt x="3687" y="2624"/>
                </a:lnTo>
                <a:cubicBezTo>
                  <a:pt x="3687" y="2655"/>
                  <a:pt x="3655" y="2687"/>
                  <a:pt x="3624" y="2687"/>
                </a:cubicBezTo>
                <a:cubicBezTo>
                  <a:pt x="3593" y="2687"/>
                  <a:pt x="3562" y="2687"/>
                  <a:pt x="3562" y="2687"/>
                </a:cubicBezTo>
                <a:cubicBezTo>
                  <a:pt x="3187" y="2313"/>
                  <a:pt x="3187" y="2313"/>
                  <a:pt x="3187" y="2313"/>
                </a:cubicBezTo>
                <a:cubicBezTo>
                  <a:pt x="1688" y="3812"/>
                  <a:pt x="1688" y="3812"/>
                  <a:pt x="1688" y="3812"/>
                </a:cubicBezTo>
                <a:cubicBezTo>
                  <a:pt x="1656" y="3812"/>
                  <a:pt x="1625" y="3843"/>
                  <a:pt x="1625" y="3843"/>
                </a:cubicBezTo>
                <a:cubicBezTo>
                  <a:pt x="1594" y="3843"/>
                  <a:pt x="1594" y="3812"/>
                  <a:pt x="1563" y="3812"/>
                </a:cubicBezTo>
                <a:cubicBezTo>
                  <a:pt x="1219" y="3468"/>
                  <a:pt x="1219" y="3468"/>
                  <a:pt x="1219" y="3468"/>
                </a:cubicBezTo>
                <a:cubicBezTo>
                  <a:pt x="1219" y="3437"/>
                  <a:pt x="1188" y="3437"/>
                  <a:pt x="1188" y="3405"/>
                </a:cubicBezTo>
                <a:cubicBezTo>
                  <a:pt x="1188" y="3374"/>
                  <a:pt x="1219" y="3374"/>
                  <a:pt x="1219" y="3343"/>
                </a:cubicBezTo>
                <a:cubicBezTo>
                  <a:pt x="2718" y="1844"/>
                  <a:pt x="2718" y="1844"/>
                  <a:pt x="2718" y="1844"/>
                </a:cubicBezTo>
                <a:cubicBezTo>
                  <a:pt x="2344" y="1469"/>
                  <a:pt x="2344" y="1469"/>
                  <a:pt x="2344" y="1469"/>
                </a:cubicBezTo>
                <a:cubicBezTo>
                  <a:pt x="2344" y="1469"/>
                  <a:pt x="2313" y="1438"/>
                  <a:pt x="2344" y="1406"/>
                </a:cubicBezTo>
                <a:cubicBezTo>
                  <a:pt x="2344" y="1375"/>
                  <a:pt x="2375" y="1344"/>
                  <a:pt x="2406" y="1344"/>
                </a:cubicBezTo>
                <a:cubicBezTo>
                  <a:pt x="3749" y="1188"/>
                  <a:pt x="3749" y="1188"/>
                  <a:pt x="3749" y="1188"/>
                </a:cubicBezTo>
                <a:cubicBezTo>
                  <a:pt x="3780" y="1188"/>
                  <a:pt x="3780" y="1188"/>
                  <a:pt x="3812" y="1219"/>
                </a:cubicBezTo>
                <a:cubicBezTo>
                  <a:pt x="3812" y="1250"/>
                  <a:pt x="3843" y="1250"/>
                  <a:pt x="3843" y="1281"/>
                </a:cubicBezTo>
                <a:lnTo>
                  <a:pt x="3687" y="2624"/>
                </a:lnTo>
                <a:close/>
                <a:moveTo>
                  <a:pt x="3687" y="2624"/>
                </a:moveTo>
                <a:lnTo>
                  <a:pt x="3687" y="2624"/>
                </a:lnTo>
                <a:close/>
              </a:path>
            </a:pathLst>
          </a:custGeom>
          <a:solidFill>
            <a:schemeClr val="bg1"/>
          </a:solidFill>
          <a:ln>
            <a:noFill/>
          </a:ln>
          <a:effectLst/>
        </p:spPr>
        <p:txBody>
          <a:bodyPr wrap="none" lIns="243797" tIns="121899" rIns="243797" bIns="121899" anchor="ctr"/>
          <a:lstStyle/>
          <a:p>
            <a:endParaRPr lang="en-US" sz="1200" dirty="0">
              <a:solidFill>
                <a:schemeClr val="bg1"/>
              </a:solidFill>
              <a:latin typeface="Segoe UI Light" panose="020B0502040204020203" pitchFamily="34" charset="0"/>
            </a:endParaRPr>
          </a:p>
        </p:txBody>
      </p:sp>
      <p:sp>
        <p:nvSpPr>
          <p:cNvPr id="116" name="Rectangle 8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592814" y="2406654"/>
            <a:ext cx="1929379" cy="467784"/>
          </a:xfrm>
          <a:prstGeom prst="rect">
            <a:avLst/>
          </a:prstGeom>
        </p:spPr>
        <p:txBody>
          <a:bodyPr wrap="square" lIns="219419" tIns="109710" rIns="219419" bIns="109710">
            <a:spAutoFit/>
          </a:bodyPr>
          <a:lstStyle/>
          <a:p>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cs typeface="Aparajita" panose="020B0604020202020204" pitchFamily="34" charset="0"/>
              </a:rPr>
              <a:t>设计原理及介绍</a:t>
            </a:r>
            <a:endParaRPr lang="bg-BG" sz="1600" b="1" dirty="0">
              <a:solidFill>
                <a:schemeClr val="tx1">
                  <a:lumMod val="50000"/>
                  <a:lumOff val="50000"/>
                </a:schemeClr>
              </a:solidFill>
              <a:latin typeface="微软雅黑" panose="020B0503020204020204" pitchFamily="34" charset="-122"/>
              <a:ea typeface="微软雅黑" panose="020B0503020204020204" pitchFamily="34" charset="-122"/>
              <a:cs typeface="Aparajita" panose="020B0604020202020204" pitchFamily="34" charset="0"/>
            </a:endParaRPr>
          </a:p>
        </p:txBody>
      </p:sp>
      <p:sp>
        <p:nvSpPr>
          <p:cNvPr id="117" name="Rectangle 8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598143" y="3870694"/>
            <a:ext cx="1921597" cy="467784"/>
          </a:xfrm>
          <a:prstGeom prst="rect">
            <a:avLst/>
          </a:prstGeom>
        </p:spPr>
        <p:txBody>
          <a:bodyPr wrap="square" lIns="219419" tIns="109710" rIns="219419" bIns="109710">
            <a:spAutoFit/>
          </a:bodyPr>
          <a:lstStyle/>
          <a:p>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cs typeface="Aparajita" panose="020B0604020202020204" pitchFamily="34" charset="0"/>
              </a:rPr>
              <a:t>工作介绍及演示</a:t>
            </a:r>
            <a:endParaRPr lang="bg-BG" sz="1600" b="1" dirty="0">
              <a:solidFill>
                <a:schemeClr val="tx1">
                  <a:lumMod val="50000"/>
                  <a:lumOff val="50000"/>
                </a:schemeClr>
              </a:solidFill>
              <a:latin typeface="微软雅黑" panose="020B0503020204020204" pitchFamily="34" charset="-122"/>
              <a:ea typeface="微软雅黑" panose="020B0503020204020204" pitchFamily="34" charset="-122"/>
              <a:cs typeface="Aparajita" panose="020B0604020202020204" pitchFamily="34" charset="0"/>
            </a:endParaRPr>
          </a:p>
        </p:txBody>
      </p:sp>
      <p:sp>
        <p:nvSpPr>
          <p:cNvPr id="120" name="矩形 11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032630" y="1928944"/>
            <a:ext cx="5591276" cy="289366"/>
          </a:xfrm>
          <a:prstGeom prst="rect">
            <a:avLst/>
          </a:prstGeom>
          <a:noFill/>
        </p:spPr>
        <p:txBody>
          <a:bodyPr wrap="square" lIns="108000" tIns="36000" bIns="36000"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介绍振动平台作用、目的，国内外研究现状，以及未来发展趋势，</a:t>
            </a:r>
          </a:p>
        </p:txBody>
      </p:sp>
      <p:grpSp>
        <p:nvGrpSpPr>
          <p:cNvPr id="46" name="组合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489281" y="505880"/>
            <a:ext cx="770021" cy="770021"/>
            <a:chOff x="481263" y="417094"/>
            <a:chExt cx="962526" cy="962526"/>
          </a:xfrm>
        </p:grpSpPr>
        <p:sp>
          <p:nvSpPr>
            <p:cNvPr id="47" name="椭圆 46"/>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9" name="文本框 4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290848" y="461178"/>
            <a:ext cx="2841444"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OUTLINE</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60" name="文本框 5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72A51EC5-3FA2-4029-AB45-7A44528B7BFE}"/>
              </a:ext>
            </a:extLst>
          </p:cNvPr>
          <p:cNvSpPr txBox="1"/>
          <p:nvPr/>
        </p:nvSpPr>
        <p:spPr>
          <a:xfrm>
            <a:off x="1347538" y="997596"/>
            <a:ext cx="2165684"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Outline  of  the project</a:t>
            </a:r>
          </a:p>
        </p:txBody>
      </p:sp>
      <p:sp>
        <p:nvSpPr>
          <p:cNvPr id="61" name="矩形 6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8A07007F-2587-4073-BA4D-7E6C5E586C77}"/>
              </a:ext>
            </a:extLst>
          </p:cNvPr>
          <p:cNvSpPr/>
          <p:nvPr/>
        </p:nvSpPr>
        <p:spPr>
          <a:xfrm>
            <a:off x="6060048" y="3084231"/>
            <a:ext cx="5591276" cy="529431"/>
          </a:xfrm>
          <a:prstGeom prst="rect">
            <a:avLst/>
          </a:prstGeom>
          <a:noFill/>
        </p:spPr>
        <p:txBody>
          <a:bodyPr wrap="square" lIns="108000" tIns="36000" bIns="36000"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简介振动平台的机械结构、硬件系统和控制算法，着重介绍振动平台上位机软件架构框架</a:t>
            </a:r>
          </a:p>
        </p:txBody>
      </p:sp>
      <p:sp>
        <p:nvSpPr>
          <p:cNvPr id="62" name="矩形 6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0E0B66FC-2A55-4083-BFBD-8D9B01B652DA}"/>
              </a:ext>
            </a:extLst>
          </p:cNvPr>
          <p:cNvSpPr/>
          <p:nvPr/>
        </p:nvSpPr>
        <p:spPr>
          <a:xfrm>
            <a:off x="6074160" y="4549176"/>
            <a:ext cx="5591276" cy="289366"/>
          </a:xfrm>
          <a:prstGeom prst="rect">
            <a:avLst/>
          </a:prstGeom>
          <a:noFill/>
        </p:spPr>
        <p:txBody>
          <a:bodyPr wrap="square" lIns="108000" tIns="36000" bIns="36000"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重点介绍软件实现功能，以及设计过程中发现问题，解决问题的过程</a:t>
            </a:r>
          </a:p>
        </p:txBody>
      </p:sp>
      <p:sp>
        <p:nvSpPr>
          <p:cNvPr id="63" name="Round Same Side Corner Rectangle 9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279C0FF-BB8F-49A9-8069-1F4DB6409575}"/>
              </a:ext>
            </a:extLst>
          </p:cNvPr>
          <p:cNvSpPr/>
          <p:nvPr/>
        </p:nvSpPr>
        <p:spPr>
          <a:xfrm rot="5400000">
            <a:off x="7035919" y="4104653"/>
            <a:ext cx="582305" cy="2462144"/>
          </a:xfrm>
          <a:prstGeom prst="round2SameRect">
            <a:avLst>
              <a:gd name="adj1" fmla="val 50000"/>
              <a:gd name="adj2" fmla="val 50000"/>
            </a:avLst>
          </a:prstGeom>
          <a:solidFill>
            <a:srgbClr val="EBD48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r"/>
            <a:endParaRPr lang="bg-BG" sz="1200" dirty="0">
              <a:solidFill>
                <a:schemeClr val="bg1"/>
              </a:solidFill>
              <a:latin typeface="Segoe UI Light" panose="020B0502040204020203" pitchFamily="34" charset="0"/>
            </a:endParaRPr>
          </a:p>
        </p:txBody>
      </p:sp>
      <p:sp>
        <p:nvSpPr>
          <p:cNvPr id="64" name="Freeform 1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8CCED5D-28D7-4145-9D5A-6AD5D5AE8925}"/>
              </a:ext>
            </a:extLst>
          </p:cNvPr>
          <p:cNvSpPr>
            <a:spLocks/>
          </p:cNvSpPr>
          <p:nvPr/>
        </p:nvSpPr>
        <p:spPr bwMode="auto">
          <a:xfrm>
            <a:off x="6096003" y="5049227"/>
            <a:ext cx="586616" cy="576293"/>
          </a:xfrm>
          <a:custGeom>
            <a:avLst/>
            <a:gdLst>
              <a:gd name="T0" fmla="*/ 44 w 87"/>
              <a:gd name="T1" fmla="*/ 0 h 87"/>
              <a:gd name="T2" fmla="*/ 0 w 87"/>
              <a:gd name="T3" fmla="*/ 44 h 87"/>
              <a:gd name="T4" fmla="*/ 44 w 87"/>
              <a:gd name="T5" fmla="*/ 87 h 87"/>
              <a:gd name="T6" fmla="*/ 87 w 87"/>
              <a:gd name="T7" fmla="*/ 87 h 87"/>
              <a:gd name="T8" fmla="*/ 87 w 87"/>
              <a:gd name="T9" fmla="*/ 44 h 87"/>
              <a:gd name="T10" fmla="*/ 44 w 87"/>
              <a:gd name="T11" fmla="*/ 0 h 87"/>
            </a:gdLst>
            <a:ahLst/>
            <a:cxnLst>
              <a:cxn ang="0">
                <a:pos x="T0" y="T1"/>
              </a:cxn>
              <a:cxn ang="0">
                <a:pos x="T2" y="T3"/>
              </a:cxn>
              <a:cxn ang="0">
                <a:pos x="T4" y="T5"/>
              </a:cxn>
              <a:cxn ang="0">
                <a:pos x="T6" y="T7"/>
              </a:cxn>
              <a:cxn ang="0">
                <a:pos x="T8" y="T9"/>
              </a:cxn>
              <a:cxn ang="0">
                <a:pos x="T10" y="T11"/>
              </a:cxn>
            </a:cxnLst>
            <a:rect l="0" t="0" r="r" b="b"/>
            <a:pathLst>
              <a:path w="87" h="87">
                <a:moveTo>
                  <a:pt x="44" y="0"/>
                </a:moveTo>
                <a:cubicBezTo>
                  <a:pt x="19" y="0"/>
                  <a:pt x="0" y="20"/>
                  <a:pt x="0" y="44"/>
                </a:cubicBezTo>
                <a:cubicBezTo>
                  <a:pt x="0" y="68"/>
                  <a:pt x="19" y="87"/>
                  <a:pt x="44" y="87"/>
                </a:cubicBezTo>
                <a:cubicBezTo>
                  <a:pt x="87" y="87"/>
                  <a:pt x="87" y="87"/>
                  <a:pt x="87" y="87"/>
                </a:cubicBezTo>
                <a:cubicBezTo>
                  <a:pt x="87" y="44"/>
                  <a:pt x="87" y="44"/>
                  <a:pt x="87" y="44"/>
                </a:cubicBezTo>
                <a:cubicBezTo>
                  <a:pt x="87" y="20"/>
                  <a:pt x="68" y="0"/>
                  <a:pt x="44" y="0"/>
                </a:cubicBezTo>
                <a:close/>
              </a:path>
            </a:pathLst>
          </a:custGeom>
          <a:solidFill>
            <a:srgbClr val="AF4343"/>
          </a:solidFill>
          <a:ln>
            <a:noFill/>
          </a:ln>
        </p:spPr>
        <p:txBody>
          <a:bodyPr vert="horz" wrap="square" lIns="219419" tIns="109710" rIns="219419" bIns="109710" numCol="1" anchor="t" anchorCtr="0" compatLnSpc="1">
            <a:prstTxWarp prst="textNoShape">
              <a:avLst/>
            </a:prstTxWarp>
          </a:bodyPr>
          <a:lstStyle/>
          <a:p>
            <a:endParaRPr lang="bg-BG" sz="1200" dirty="0">
              <a:solidFill>
                <a:schemeClr val="bg1"/>
              </a:solidFill>
              <a:latin typeface="Segoe UI Light" panose="020B0502040204020203" pitchFamily="34" charset="0"/>
            </a:endParaRPr>
          </a:p>
        </p:txBody>
      </p:sp>
      <p:sp>
        <p:nvSpPr>
          <p:cNvPr id="65" name="Freeform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CF379A9C-0190-4847-BC1A-6D58B77E60EE}"/>
              </a:ext>
            </a:extLst>
          </p:cNvPr>
          <p:cNvSpPr>
            <a:spLocks noChangeArrowheads="1"/>
          </p:cNvSpPr>
          <p:nvPr/>
        </p:nvSpPr>
        <p:spPr bwMode="auto">
          <a:xfrm>
            <a:off x="6229091" y="5181024"/>
            <a:ext cx="282196" cy="282268"/>
          </a:xfrm>
          <a:custGeom>
            <a:avLst/>
            <a:gdLst>
              <a:gd name="T0" fmla="*/ 4905 w 5031"/>
              <a:gd name="T1" fmla="*/ 0 h 5031"/>
              <a:gd name="T2" fmla="*/ 4905 w 5031"/>
              <a:gd name="T3" fmla="*/ 0 h 5031"/>
              <a:gd name="T4" fmla="*/ 125 w 5031"/>
              <a:gd name="T5" fmla="*/ 0 h 5031"/>
              <a:gd name="T6" fmla="*/ 0 w 5031"/>
              <a:gd name="T7" fmla="*/ 125 h 5031"/>
              <a:gd name="T8" fmla="*/ 0 w 5031"/>
              <a:gd name="T9" fmla="*/ 4905 h 5031"/>
              <a:gd name="T10" fmla="*/ 125 w 5031"/>
              <a:gd name="T11" fmla="*/ 5030 h 5031"/>
              <a:gd name="T12" fmla="*/ 4905 w 5031"/>
              <a:gd name="T13" fmla="*/ 5030 h 5031"/>
              <a:gd name="T14" fmla="*/ 5030 w 5031"/>
              <a:gd name="T15" fmla="*/ 4905 h 5031"/>
              <a:gd name="T16" fmla="*/ 5030 w 5031"/>
              <a:gd name="T17" fmla="*/ 125 h 5031"/>
              <a:gd name="T18" fmla="*/ 4905 w 5031"/>
              <a:gd name="T19" fmla="*/ 0 h 5031"/>
              <a:gd name="T20" fmla="*/ 3687 w 5031"/>
              <a:gd name="T21" fmla="*/ 2624 h 5031"/>
              <a:gd name="T22" fmla="*/ 3687 w 5031"/>
              <a:gd name="T23" fmla="*/ 2624 h 5031"/>
              <a:gd name="T24" fmla="*/ 3624 w 5031"/>
              <a:gd name="T25" fmla="*/ 2687 h 5031"/>
              <a:gd name="T26" fmla="*/ 3562 w 5031"/>
              <a:gd name="T27" fmla="*/ 2687 h 5031"/>
              <a:gd name="T28" fmla="*/ 3187 w 5031"/>
              <a:gd name="T29" fmla="*/ 2313 h 5031"/>
              <a:gd name="T30" fmla="*/ 1688 w 5031"/>
              <a:gd name="T31" fmla="*/ 3812 h 5031"/>
              <a:gd name="T32" fmla="*/ 1625 w 5031"/>
              <a:gd name="T33" fmla="*/ 3843 h 5031"/>
              <a:gd name="T34" fmla="*/ 1563 w 5031"/>
              <a:gd name="T35" fmla="*/ 3812 h 5031"/>
              <a:gd name="T36" fmla="*/ 1219 w 5031"/>
              <a:gd name="T37" fmla="*/ 3468 h 5031"/>
              <a:gd name="T38" fmla="*/ 1188 w 5031"/>
              <a:gd name="T39" fmla="*/ 3405 h 5031"/>
              <a:gd name="T40" fmla="*/ 1219 w 5031"/>
              <a:gd name="T41" fmla="*/ 3343 h 5031"/>
              <a:gd name="T42" fmla="*/ 2718 w 5031"/>
              <a:gd name="T43" fmla="*/ 1844 h 5031"/>
              <a:gd name="T44" fmla="*/ 2344 w 5031"/>
              <a:gd name="T45" fmla="*/ 1469 h 5031"/>
              <a:gd name="T46" fmla="*/ 2344 w 5031"/>
              <a:gd name="T47" fmla="*/ 1406 h 5031"/>
              <a:gd name="T48" fmla="*/ 2406 w 5031"/>
              <a:gd name="T49" fmla="*/ 1344 h 5031"/>
              <a:gd name="T50" fmla="*/ 3749 w 5031"/>
              <a:gd name="T51" fmla="*/ 1188 h 5031"/>
              <a:gd name="T52" fmla="*/ 3812 w 5031"/>
              <a:gd name="T53" fmla="*/ 1219 h 5031"/>
              <a:gd name="T54" fmla="*/ 3843 w 5031"/>
              <a:gd name="T55" fmla="*/ 1281 h 5031"/>
              <a:gd name="T56" fmla="*/ 3687 w 5031"/>
              <a:gd name="T57" fmla="*/ 2624 h 5031"/>
              <a:gd name="T58" fmla="*/ 3687 w 5031"/>
              <a:gd name="T59" fmla="*/ 2624 h 5031"/>
              <a:gd name="T60" fmla="*/ 3687 w 5031"/>
              <a:gd name="T61" fmla="*/ 2624 h 5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31" h="5031">
                <a:moveTo>
                  <a:pt x="4905" y="0"/>
                </a:moveTo>
                <a:lnTo>
                  <a:pt x="4905" y="0"/>
                </a:lnTo>
                <a:cubicBezTo>
                  <a:pt x="125" y="0"/>
                  <a:pt x="125" y="0"/>
                  <a:pt x="125" y="0"/>
                </a:cubicBezTo>
                <a:cubicBezTo>
                  <a:pt x="62" y="0"/>
                  <a:pt x="0" y="62"/>
                  <a:pt x="0" y="125"/>
                </a:cubicBezTo>
                <a:cubicBezTo>
                  <a:pt x="0" y="4905"/>
                  <a:pt x="0" y="4905"/>
                  <a:pt x="0" y="4905"/>
                </a:cubicBezTo>
                <a:cubicBezTo>
                  <a:pt x="0" y="4968"/>
                  <a:pt x="62" y="5030"/>
                  <a:pt x="125" y="5030"/>
                </a:cubicBezTo>
                <a:cubicBezTo>
                  <a:pt x="4905" y="5030"/>
                  <a:pt x="4905" y="5030"/>
                  <a:pt x="4905" y="5030"/>
                </a:cubicBezTo>
                <a:cubicBezTo>
                  <a:pt x="4968" y="5030"/>
                  <a:pt x="5030" y="4968"/>
                  <a:pt x="5030" y="4905"/>
                </a:cubicBezTo>
                <a:cubicBezTo>
                  <a:pt x="5030" y="125"/>
                  <a:pt x="5030" y="125"/>
                  <a:pt x="5030" y="125"/>
                </a:cubicBezTo>
                <a:cubicBezTo>
                  <a:pt x="5030" y="62"/>
                  <a:pt x="4968" y="0"/>
                  <a:pt x="4905" y="0"/>
                </a:cubicBezTo>
                <a:close/>
                <a:moveTo>
                  <a:pt x="3687" y="2624"/>
                </a:moveTo>
                <a:lnTo>
                  <a:pt x="3687" y="2624"/>
                </a:lnTo>
                <a:cubicBezTo>
                  <a:pt x="3687" y="2655"/>
                  <a:pt x="3655" y="2687"/>
                  <a:pt x="3624" y="2687"/>
                </a:cubicBezTo>
                <a:cubicBezTo>
                  <a:pt x="3593" y="2687"/>
                  <a:pt x="3562" y="2687"/>
                  <a:pt x="3562" y="2687"/>
                </a:cubicBezTo>
                <a:cubicBezTo>
                  <a:pt x="3187" y="2313"/>
                  <a:pt x="3187" y="2313"/>
                  <a:pt x="3187" y="2313"/>
                </a:cubicBezTo>
                <a:cubicBezTo>
                  <a:pt x="1688" y="3812"/>
                  <a:pt x="1688" y="3812"/>
                  <a:pt x="1688" y="3812"/>
                </a:cubicBezTo>
                <a:cubicBezTo>
                  <a:pt x="1656" y="3812"/>
                  <a:pt x="1625" y="3843"/>
                  <a:pt x="1625" y="3843"/>
                </a:cubicBezTo>
                <a:cubicBezTo>
                  <a:pt x="1594" y="3843"/>
                  <a:pt x="1594" y="3812"/>
                  <a:pt x="1563" y="3812"/>
                </a:cubicBezTo>
                <a:cubicBezTo>
                  <a:pt x="1219" y="3468"/>
                  <a:pt x="1219" y="3468"/>
                  <a:pt x="1219" y="3468"/>
                </a:cubicBezTo>
                <a:cubicBezTo>
                  <a:pt x="1219" y="3437"/>
                  <a:pt x="1188" y="3437"/>
                  <a:pt x="1188" y="3405"/>
                </a:cubicBezTo>
                <a:cubicBezTo>
                  <a:pt x="1188" y="3374"/>
                  <a:pt x="1219" y="3374"/>
                  <a:pt x="1219" y="3343"/>
                </a:cubicBezTo>
                <a:cubicBezTo>
                  <a:pt x="2718" y="1844"/>
                  <a:pt x="2718" y="1844"/>
                  <a:pt x="2718" y="1844"/>
                </a:cubicBezTo>
                <a:cubicBezTo>
                  <a:pt x="2344" y="1469"/>
                  <a:pt x="2344" y="1469"/>
                  <a:pt x="2344" y="1469"/>
                </a:cubicBezTo>
                <a:cubicBezTo>
                  <a:pt x="2344" y="1469"/>
                  <a:pt x="2313" y="1438"/>
                  <a:pt x="2344" y="1406"/>
                </a:cubicBezTo>
                <a:cubicBezTo>
                  <a:pt x="2344" y="1375"/>
                  <a:pt x="2375" y="1344"/>
                  <a:pt x="2406" y="1344"/>
                </a:cubicBezTo>
                <a:cubicBezTo>
                  <a:pt x="3749" y="1188"/>
                  <a:pt x="3749" y="1188"/>
                  <a:pt x="3749" y="1188"/>
                </a:cubicBezTo>
                <a:cubicBezTo>
                  <a:pt x="3780" y="1188"/>
                  <a:pt x="3780" y="1188"/>
                  <a:pt x="3812" y="1219"/>
                </a:cubicBezTo>
                <a:cubicBezTo>
                  <a:pt x="3812" y="1250"/>
                  <a:pt x="3843" y="1250"/>
                  <a:pt x="3843" y="1281"/>
                </a:cubicBezTo>
                <a:lnTo>
                  <a:pt x="3687" y="2624"/>
                </a:lnTo>
                <a:close/>
                <a:moveTo>
                  <a:pt x="3687" y="2624"/>
                </a:moveTo>
                <a:lnTo>
                  <a:pt x="3687" y="2624"/>
                </a:lnTo>
                <a:close/>
              </a:path>
            </a:pathLst>
          </a:custGeom>
          <a:solidFill>
            <a:schemeClr val="bg1"/>
          </a:solidFill>
          <a:ln>
            <a:noFill/>
          </a:ln>
          <a:effectLst/>
        </p:spPr>
        <p:txBody>
          <a:bodyPr wrap="none" lIns="243797" tIns="121899" rIns="243797" bIns="121899" anchor="ctr"/>
          <a:lstStyle/>
          <a:p>
            <a:endParaRPr lang="en-US" sz="1200" dirty="0">
              <a:solidFill>
                <a:schemeClr val="bg1"/>
              </a:solidFill>
              <a:latin typeface="Segoe UI Light" panose="020B0502040204020203" pitchFamily="34" charset="0"/>
            </a:endParaRPr>
          </a:p>
        </p:txBody>
      </p:sp>
      <p:sp>
        <p:nvSpPr>
          <p:cNvPr id="66" name="Rectangle 8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7289EA7A-44CC-4002-A636-F9982745BF6A}"/>
              </a:ext>
            </a:extLst>
          </p:cNvPr>
          <p:cNvSpPr/>
          <p:nvPr/>
        </p:nvSpPr>
        <p:spPr>
          <a:xfrm>
            <a:off x="6634095" y="5109263"/>
            <a:ext cx="1921597" cy="467784"/>
          </a:xfrm>
          <a:prstGeom prst="rect">
            <a:avLst/>
          </a:prstGeom>
        </p:spPr>
        <p:txBody>
          <a:bodyPr wrap="square" lIns="219419" tIns="109710" rIns="219419" bIns="109710">
            <a:spAutoFit/>
          </a:bodyPr>
          <a:lstStyle/>
          <a:p>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cs typeface="Aparajita" panose="020B0604020202020204" pitchFamily="34" charset="0"/>
              </a:rPr>
              <a:t>总结及未来展望</a:t>
            </a:r>
            <a:endParaRPr lang="bg-BG" sz="1600" b="1" dirty="0">
              <a:solidFill>
                <a:schemeClr val="tx1">
                  <a:lumMod val="50000"/>
                  <a:lumOff val="50000"/>
                </a:schemeClr>
              </a:solidFill>
              <a:latin typeface="微软雅黑" panose="020B0503020204020204" pitchFamily="34" charset="-122"/>
              <a:ea typeface="微软雅黑" panose="020B0503020204020204" pitchFamily="34" charset="-122"/>
              <a:cs typeface="Aparajita" panose="020B0604020202020204" pitchFamily="34" charset="0"/>
            </a:endParaRPr>
          </a:p>
        </p:txBody>
      </p:sp>
      <p:sp>
        <p:nvSpPr>
          <p:cNvPr id="67" name="矩形 6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1D21F4B6-117D-4E6C-BE8E-F239769A041D}"/>
              </a:ext>
            </a:extLst>
          </p:cNvPr>
          <p:cNvSpPr/>
          <p:nvPr/>
        </p:nvSpPr>
        <p:spPr>
          <a:xfrm>
            <a:off x="6110112" y="5787745"/>
            <a:ext cx="5591276" cy="289366"/>
          </a:xfrm>
          <a:prstGeom prst="rect">
            <a:avLst/>
          </a:prstGeom>
          <a:noFill/>
        </p:spPr>
        <p:txBody>
          <a:bodyPr wrap="square" lIns="108000" tIns="36000" bIns="36000" rtlCol="0">
            <a:spAutoFit/>
          </a:bodyPr>
          <a:lstStyle/>
          <a:p>
            <a:pPr>
              <a:lnSpc>
                <a:spcPct val="130000"/>
              </a:lnSpc>
            </a:pPr>
            <a:r>
              <a:rPr lang="zh-CN" altLang="en-US" sz="1200" dirty="0">
                <a:solidFill>
                  <a:schemeClr val="tx1">
                    <a:lumMod val="75000"/>
                    <a:lumOff val="25000"/>
                  </a:schemeClr>
                </a:solidFill>
                <a:latin typeface="微软雅黑" pitchFamily="34" charset="-122"/>
                <a:ea typeface="微软雅黑" pitchFamily="34" charset="-122"/>
              </a:rPr>
              <a:t>总结整个项目，以及该课程设计还能够改进的地方</a:t>
            </a:r>
          </a:p>
        </p:txBody>
      </p:sp>
      <p:sp>
        <p:nvSpPr>
          <p:cNvPr id="3" name="星形: 五角 2">
            <a:extLst>
              <a:ext uri="{FF2B5EF4-FFF2-40B4-BE49-F238E27FC236}">
                <a16:creationId xmlns:a16="http://schemas.microsoft.com/office/drawing/2014/main" id="{C929411A-C913-4A29-AD87-BEC51C1970DF}"/>
              </a:ext>
            </a:extLst>
          </p:cNvPr>
          <p:cNvSpPr/>
          <p:nvPr/>
        </p:nvSpPr>
        <p:spPr>
          <a:xfrm>
            <a:off x="8642548" y="3791763"/>
            <a:ext cx="460254" cy="486692"/>
          </a:xfrm>
          <a:prstGeom prst="star5">
            <a:avLst/>
          </a:prstGeom>
          <a:no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448907859"/>
      </p:ext>
    </p:extLst>
  </p:cSld>
  <p:clrMapOvr>
    <a:masterClrMapping/>
  </p:clrMapOvr>
  <mc:AlternateContent xmlns:mc="http://schemas.openxmlformats.org/markup-compatibility/2006" xmlns:p14="http://schemas.microsoft.com/office/powerpoint/2010/main">
    <mc:Choice Requires="p14">
      <p:transition spd="slow" p14:dur="1250">
        <p14:vortex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1699025" y="5255356"/>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987849" y="8119002"/>
              <a:ext cx="1674230"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通讯介绍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652450"/>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Introduce of the Communication Window</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40"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3237205-2ADB-4AA1-99F1-2F2BA7842EF8}"/>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988932-30D1-4ADD-92FF-1DAB45FF8806}"/>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3A3AAEB-80A1-44C1-B707-237A69614A2C}"/>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A677DA3-3A10-4AFC-A065-75A8D4E631ED}"/>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B49D8EC-57E3-442E-8641-DDA481BAB705}"/>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D54011B4-0421-4F0C-8943-80C2DC3F905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5" name="动作按钮: 上一张 4">
            <a:hlinkClick r:id="rId3" action="ppaction://hlinksldjump" highlightClick="1">
              <a:snd r:embed="rId4" name="breeze.wav"/>
            </a:hlinkClick>
            <a:extLst>
              <a:ext uri="{FF2B5EF4-FFF2-40B4-BE49-F238E27FC236}">
                <a16:creationId xmlns:a16="http://schemas.microsoft.com/office/drawing/2014/main" id="{DD38871E-C4A2-4106-8EAA-A4EA157A7118}"/>
              </a:ext>
            </a:extLst>
          </p:cNvPr>
          <p:cNvSpPr/>
          <p:nvPr/>
        </p:nvSpPr>
        <p:spPr>
          <a:xfrm>
            <a:off x="11316859" y="6108499"/>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548440CB-EBC6-4008-9871-87E0813F4A60}"/>
              </a:ext>
            </a:extLst>
          </p:cNvPr>
          <p:cNvSpPr txBox="1"/>
          <p:nvPr/>
        </p:nvSpPr>
        <p:spPr>
          <a:xfrm>
            <a:off x="4620161" y="2042195"/>
            <a:ext cx="6734628" cy="4832092"/>
          </a:xfrm>
          <a:prstGeom prst="rect">
            <a:avLst/>
          </a:prstGeom>
          <a:noFill/>
        </p:spPr>
        <p:txBody>
          <a:bodyPr wrap="square" rtlCol="0">
            <a:spAutoFit/>
          </a:bodyPr>
          <a:lstStyle/>
          <a:p>
            <a:pPr algn="just"/>
            <a:r>
              <a:rPr lang="zh-CN" altLang="en-US" sz="1400" dirty="0">
                <a:latin typeface="Times New Roman" panose="02020603050405020304" pitchFamily="18" charset="0"/>
                <a:ea typeface="幼圆" panose="02010509060101010101" pitchFamily="49" charset="-122"/>
              </a:rPr>
              <a:t>为了保证通信过程的无差错、高效率传输，我们从传输、校验等角度出发，依据</a:t>
            </a:r>
            <a:r>
              <a:rPr lang="en-US" altLang="zh-CN" sz="1400" dirty="0">
                <a:latin typeface="Times New Roman" panose="02020603050405020304" pitchFamily="18" charset="0"/>
                <a:ea typeface="幼圆" panose="02010509060101010101" pitchFamily="49" charset="-122"/>
              </a:rPr>
              <a:t>TCP/IP</a:t>
            </a:r>
            <a:r>
              <a:rPr lang="zh-CN" altLang="en-US" sz="1400" dirty="0">
                <a:latin typeface="Times New Roman" panose="02020603050405020304" pitchFamily="18" charset="0"/>
                <a:ea typeface="幼圆" panose="02010509060101010101" pitchFamily="49" charset="-122"/>
              </a:rPr>
              <a:t>应用层协议规范，定义以下严格的数据帧结构以及传输协议</a:t>
            </a:r>
            <a:endParaRPr lang="en-US" altLang="zh-CN" sz="1400" dirty="0">
              <a:latin typeface="Times New Roman" panose="02020603050405020304" pitchFamily="18" charset="0"/>
              <a:ea typeface="幼圆" panose="02010509060101010101" pitchFamily="49" charset="-122"/>
            </a:endParaRPr>
          </a:p>
          <a:p>
            <a:pPr algn="just"/>
            <a:endParaRPr lang="en-US" altLang="zh-CN" sz="1400" dirty="0">
              <a:latin typeface="Times New Roman" panose="02020603050405020304" pitchFamily="18" charset="0"/>
              <a:ea typeface="幼圆" panose="02010509060101010101" pitchFamily="49" charset="-122"/>
            </a:endParaRPr>
          </a:p>
          <a:p>
            <a:pPr marL="285750" lvl="0" indent="-285750">
              <a:buFont typeface="Wingdings" panose="05000000000000000000" pitchFamily="2" charset="2"/>
              <a:buChar char="l"/>
            </a:pPr>
            <a:r>
              <a:rPr lang="zh-CN" altLang="zh-CN" sz="1400" dirty="0"/>
              <a:t>收码和发码格式均设为十六进制格式。</a:t>
            </a:r>
          </a:p>
          <a:p>
            <a:pPr marL="285750" lvl="0" indent="-285750">
              <a:buFont typeface="Wingdings" panose="05000000000000000000" pitchFamily="2" charset="2"/>
              <a:buChar char="l"/>
            </a:pPr>
            <a:r>
              <a:rPr lang="zh-CN" altLang="zh-CN" sz="1400" dirty="0"/>
              <a:t>控制器发送自定义数据，格式为：起始数据帧头 </a:t>
            </a:r>
            <a:r>
              <a:rPr lang="en-US" altLang="zh-CN" sz="1400" dirty="0"/>
              <a:t>+ </a:t>
            </a:r>
            <a:r>
              <a:rPr lang="zh-CN" altLang="zh-CN" sz="1400" dirty="0"/>
              <a:t>功能字</a:t>
            </a:r>
            <a:r>
              <a:rPr lang="en-US" altLang="zh-CN" sz="1400" dirty="0"/>
              <a:t> + </a:t>
            </a:r>
            <a:r>
              <a:rPr lang="zh-CN" altLang="zh-CN" sz="1400" dirty="0"/>
              <a:t>数据长度 </a:t>
            </a:r>
            <a:r>
              <a:rPr lang="en-US" altLang="zh-CN" sz="1400" dirty="0"/>
              <a:t>+</a:t>
            </a:r>
            <a:r>
              <a:rPr lang="zh-CN" altLang="zh-CN" sz="1400" dirty="0"/>
              <a:t>校验和</a:t>
            </a:r>
          </a:p>
          <a:p>
            <a:pPr marL="285750" lvl="0" indent="-285750">
              <a:buFont typeface="Wingdings" panose="05000000000000000000" pitchFamily="2" charset="2"/>
              <a:buChar char="l"/>
            </a:pPr>
            <a:r>
              <a:rPr lang="zh-CN" altLang="zh-CN" sz="1400" dirty="0"/>
              <a:t>数据长度为所发送数据的长度</a:t>
            </a:r>
            <a:r>
              <a:rPr lang="en-US" altLang="zh-CN" sz="1400" dirty="0"/>
              <a:t>(</a:t>
            </a:r>
            <a:r>
              <a:rPr lang="zh-CN" altLang="zh-CN" sz="1400" dirty="0"/>
              <a:t>字节数</a:t>
            </a:r>
            <a:r>
              <a:rPr lang="en-US" altLang="zh-CN" sz="1400" dirty="0"/>
              <a:t>)</a:t>
            </a:r>
            <a:r>
              <a:rPr lang="zh-CN" altLang="zh-CN" sz="1400" dirty="0"/>
              <a:t>（不包括起始数据帧头、功能码）数据长度标志还有校验和采用</a:t>
            </a:r>
            <a:r>
              <a:rPr lang="en-US" altLang="zh-CN" sz="1400" dirty="0"/>
              <a:t>TCP/IP</a:t>
            </a:r>
            <a:r>
              <a:rPr lang="zh-CN" altLang="zh-CN" sz="1400" dirty="0"/>
              <a:t>中方式，是整个数据帧的二进制反码和。</a:t>
            </a:r>
          </a:p>
          <a:p>
            <a:pPr marL="285750" lvl="0" indent="-285750">
              <a:buFont typeface="Wingdings" panose="05000000000000000000" pitchFamily="2" charset="2"/>
              <a:buChar char="l"/>
            </a:pPr>
            <a:r>
              <a:rPr lang="zh-CN" altLang="zh-CN" sz="1400" dirty="0"/>
              <a:t>网络通信中数据采用大端模式传输</a:t>
            </a:r>
            <a:r>
              <a:rPr lang="en-US" altLang="zh-CN" sz="1400" dirty="0"/>
              <a:t>,</a:t>
            </a:r>
            <a:r>
              <a:rPr lang="zh-CN" altLang="zh-CN" sz="1400" dirty="0"/>
              <a:t>传输中的数据类型没有限制，</a:t>
            </a:r>
            <a:r>
              <a:rPr lang="en-US" altLang="zh-CN" sz="1400" dirty="0"/>
              <a:t>unsigned int </a:t>
            </a:r>
            <a:r>
              <a:rPr lang="zh-CN" altLang="zh-CN" sz="1400" dirty="0"/>
              <a:t>，</a:t>
            </a:r>
            <a:r>
              <a:rPr lang="en-US" altLang="zh-CN" sz="1400" dirty="0"/>
              <a:t>long</a:t>
            </a:r>
            <a:r>
              <a:rPr lang="zh-CN" altLang="zh-CN" sz="1400" dirty="0"/>
              <a:t>，</a:t>
            </a:r>
            <a:r>
              <a:rPr lang="en-US" altLang="zh-CN" sz="1400" dirty="0"/>
              <a:t>int</a:t>
            </a:r>
            <a:r>
              <a:rPr lang="zh-CN" altLang="zh-CN" sz="1400" dirty="0"/>
              <a:t>等均可。</a:t>
            </a:r>
          </a:p>
          <a:p>
            <a:pPr marL="285750" lvl="0" indent="-285750">
              <a:buFont typeface="Wingdings" panose="05000000000000000000" pitchFamily="2" charset="2"/>
              <a:buChar char="l"/>
            </a:pPr>
            <a:r>
              <a:rPr lang="zh-CN" altLang="zh-CN" sz="1400" dirty="0"/>
              <a:t>下位机传输给上位机显示绘图的帧，（帧格式：帧头</a:t>
            </a:r>
            <a:r>
              <a:rPr lang="en-US" altLang="zh-CN" sz="1400" dirty="0"/>
              <a:t>+</a:t>
            </a:r>
            <a:r>
              <a:rPr lang="zh-CN" altLang="zh-CN" sz="1400" dirty="0"/>
              <a:t>功能字</a:t>
            </a:r>
            <a:r>
              <a:rPr lang="en-US" altLang="zh-CN" sz="1400" dirty="0"/>
              <a:t>+</a:t>
            </a:r>
            <a:r>
              <a:rPr lang="zh-CN" altLang="zh-CN" sz="1400" dirty="0"/>
              <a:t>数据长度</a:t>
            </a:r>
            <a:r>
              <a:rPr lang="en-US" altLang="zh-CN" sz="1400" dirty="0"/>
              <a:t>+</a:t>
            </a:r>
            <a:r>
              <a:rPr lang="zh-CN" altLang="zh-CN" sz="1400" dirty="0"/>
              <a:t>加速度数据</a:t>
            </a:r>
            <a:r>
              <a:rPr lang="en-US" altLang="zh-CN" sz="1400" dirty="0"/>
              <a:t>+</a:t>
            </a:r>
            <a:r>
              <a:rPr lang="zh-CN" altLang="zh-CN" sz="1400" dirty="0"/>
              <a:t>速度数据</a:t>
            </a:r>
            <a:r>
              <a:rPr lang="en-US" altLang="zh-CN" sz="1400" dirty="0"/>
              <a:t>+</a:t>
            </a:r>
            <a:r>
              <a:rPr lang="zh-CN" altLang="zh-CN" sz="1400" dirty="0"/>
              <a:t>位移数据</a:t>
            </a:r>
            <a:r>
              <a:rPr lang="en-US" altLang="zh-CN" sz="1400" dirty="0"/>
              <a:t>+ 0x0000 + 0x0000+</a:t>
            </a:r>
            <a:r>
              <a:rPr lang="zh-CN" altLang="zh-CN" sz="1400" dirty="0"/>
              <a:t>校验和，共</a:t>
            </a:r>
            <a:r>
              <a:rPr lang="en-US" altLang="zh-CN" sz="1400" dirty="0"/>
              <a:t>32</a:t>
            </a:r>
            <a:r>
              <a:rPr lang="zh-CN" altLang="zh-CN" sz="1400" dirty="0"/>
              <a:t>字节，加速度数据</a:t>
            </a:r>
            <a:r>
              <a:rPr lang="en-US" altLang="zh-CN" sz="1400" dirty="0"/>
              <a:t>/ </a:t>
            </a:r>
            <a:r>
              <a:rPr lang="zh-CN" altLang="zh-CN" sz="1400" dirty="0"/>
              <a:t>速度数据</a:t>
            </a:r>
            <a:r>
              <a:rPr lang="en-US" altLang="zh-CN" sz="1400" dirty="0"/>
              <a:t>/</a:t>
            </a:r>
            <a:r>
              <a:rPr lang="zh-CN" altLang="zh-CN" sz="1400" dirty="0"/>
              <a:t>位移数据为</a:t>
            </a:r>
            <a:r>
              <a:rPr lang="en-US" altLang="zh-CN" sz="1400" dirty="0"/>
              <a:t>int</a:t>
            </a:r>
            <a:r>
              <a:rPr lang="zh-CN" altLang="zh-CN" sz="1400" dirty="0"/>
              <a:t>格式，</a:t>
            </a:r>
            <a:r>
              <a:rPr lang="en-US" altLang="zh-CN" sz="1400" dirty="0"/>
              <a:t>LEN = 0x10,</a:t>
            </a:r>
            <a:r>
              <a:rPr lang="zh-CN" altLang="zh-CN" sz="1400" dirty="0"/>
              <a:t>其中将数据乘以一个系数化成整数后再进行传输（例如位移</a:t>
            </a:r>
            <a:r>
              <a:rPr lang="en-US" altLang="zh-CN" sz="1400" dirty="0"/>
              <a:t>0.02*100=2</a:t>
            </a:r>
            <a:r>
              <a:rPr lang="zh-CN" altLang="zh-CN" sz="1400" dirty="0"/>
              <a:t>）</a:t>
            </a:r>
          </a:p>
          <a:p>
            <a:pPr marL="285750" lvl="0" indent="-285750">
              <a:buFont typeface="Wingdings" panose="05000000000000000000" pitchFamily="2" charset="2"/>
              <a:buChar char="l"/>
            </a:pPr>
            <a:r>
              <a:rPr lang="zh-CN" altLang="zh-CN" sz="1400" dirty="0"/>
              <a:t>下位机发送</a:t>
            </a:r>
            <a:r>
              <a:rPr lang="en-US" altLang="zh-CN" sz="1400" dirty="0"/>
              <a:t>PID</a:t>
            </a:r>
            <a:r>
              <a:rPr lang="zh-CN" altLang="zh-CN" sz="1400" dirty="0"/>
              <a:t>数据给上位机的格式为：帧头</a:t>
            </a:r>
            <a:r>
              <a:rPr lang="en-US" altLang="zh-CN" sz="1400" dirty="0"/>
              <a:t>+</a:t>
            </a:r>
            <a:r>
              <a:rPr lang="zh-CN" altLang="zh-CN" sz="1400" dirty="0"/>
              <a:t>功能字</a:t>
            </a:r>
            <a:r>
              <a:rPr lang="en-US" altLang="zh-CN" sz="1400" dirty="0"/>
              <a:t>+</a:t>
            </a:r>
            <a:r>
              <a:rPr lang="zh-CN" altLang="zh-CN" sz="1400" dirty="0"/>
              <a:t>数据长度</a:t>
            </a:r>
            <a:r>
              <a:rPr lang="en-US" altLang="zh-CN" sz="1400" dirty="0"/>
              <a:t> + PID</a:t>
            </a:r>
            <a:r>
              <a:rPr lang="zh-CN" altLang="zh-CN" sz="1400" dirty="0"/>
              <a:t>数据</a:t>
            </a:r>
            <a:r>
              <a:rPr lang="en-US" altLang="zh-CN" sz="1400" dirty="0"/>
              <a:t> + 0x00+0x00 +</a:t>
            </a:r>
            <a:r>
              <a:rPr lang="zh-CN" altLang="zh-CN" sz="1400" dirty="0"/>
              <a:t>校验和</a:t>
            </a:r>
            <a:r>
              <a:rPr lang="en-US" altLang="zh-CN" sz="1400" dirty="0"/>
              <a:t>PID</a:t>
            </a:r>
            <a:r>
              <a:rPr lang="zh-CN" altLang="zh-CN" sz="1400" dirty="0"/>
              <a:t>数据为</a:t>
            </a:r>
            <a:r>
              <a:rPr lang="en-US" altLang="zh-CN" sz="1400" dirty="0"/>
              <a:t>acc_p,acc_i,acc_d,vel_p..</a:t>
            </a:r>
            <a:r>
              <a:rPr lang="en-US" altLang="zh-CN" sz="1400" dirty="0" err="1"/>
              <a:t>i</a:t>
            </a:r>
            <a:r>
              <a:rPr lang="en-US" altLang="zh-CN" sz="1400" dirty="0"/>
              <a:t>..d,pos_p,,</a:t>
            </a:r>
            <a:r>
              <a:rPr lang="en-US" altLang="zh-CN" sz="1400" dirty="0" err="1"/>
              <a:t>i</a:t>
            </a:r>
            <a:r>
              <a:rPr lang="en-US" altLang="zh-CN" sz="1400" dirty="0"/>
              <a:t>,,d</a:t>
            </a:r>
            <a:r>
              <a:rPr lang="zh-CN" altLang="zh-CN" sz="1400" dirty="0"/>
              <a:t>，共</a:t>
            </a:r>
            <a:r>
              <a:rPr lang="en-US" altLang="zh-CN" sz="1400" dirty="0"/>
              <a:t>9</a:t>
            </a:r>
            <a:r>
              <a:rPr lang="zh-CN" altLang="zh-CN" sz="1400" dirty="0"/>
              <a:t>个</a:t>
            </a:r>
            <a:r>
              <a:rPr lang="en-US" altLang="zh-CN" sz="1400" dirty="0"/>
              <a:t>uint16(unsigned short int)</a:t>
            </a:r>
            <a:r>
              <a:rPr lang="zh-CN" altLang="zh-CN" sz="1400" dirty="0"/>
              <a:t>型数据也是将数据乘以系数后传输 </a:t>
            </a:r>
            <a:r>
              <a:rPr lang="en-US" altLang="zh-CN" sz="1400" dirty="0"/>
              <a:t>(LEN=0x14)</a:t>
            </a:r>
            <a:r>
              <a:rPr lang="zh-CN" altLang="zh-CN" sz="1400" dirty="0"/>
              <a:t>。</a:t>
            </a:r>
          </a:p>
          <a:p>
            <a:pPr marL="285750" lvl="0" indent="-285750">
              <a:buFont typeface="Wingdings" panose="05000000000000000000" pitchFamily="2" charset="2"/>
              <a:buChar char="l"/>
            </a:pPr>
            <a:r>
              <a:rPr lang="zh-CN" altLang="zh-CN" sz="1400" dirty="0"/>
              <a:t>实验参数帧的格式为</a:t>
            </a:r>
            <a:r>
              <a:rPr lang="en-US" altLang="zh-CN" sz="1400" dirty="0"/>
              <a:t>: </a:t>
            </a:r>
            <a:r>
              <a:rPr lang="zh-CN" altLang="zh-CN" sz="1400" dirty="0"/>
              <a:t>帧头</a:t>
            </a:r>
            <a:r>
              <a:rPr lang="en-US" altLang="zh-CN" sz="1400" dirty="0"/>
              <a:t>+</a:t>
            </a:r>
            <a:r>
              <a:rPr lang="zh-CN" altLang="zh-CN" sz="1400" dirty="0"/>
              <a:t>功能字</a:t>
            </a:r>
            <a:r>
              <a:rPr lang="en-US" altLang="zh-CN" sz="1400" dirty="0"/>
              <a:t>+</a:t>
            </a:r>
            <a:r>
              <a:rPr lang="zh-CN" altLang="zh-CN" sz="1400" dirty="0"/>
              <a:t>数据长度</a:t>
            </a:r>
            <a:r>
              <a:rPr lang="en-US" altLang="zh-CN" sz="1400" dirty="0"/>
              <a:t>+</a:t>
            </a:r>
            <a:r>
              <a:rPr lang="zh-CN" altLang="zh-CN" sz="1400" dirty="0"/>
              <a:t>波形</a:t>
            </a:r>
            <a:r>
              <a:rPr lang="en-US" altLang="zh-CN" sz="1400" dirty="0"/>
              <a:t>+</a:t>
            </a:r>
            <a:r>
              <a:rPr lang="zh-CN" altLang="zh-CN" sz="1400" dirty="0"/>
              <a:t>振幅</a:t>
            </a:r>
            <a:r>
              <a:rPr lang="en-US" altLang="zh-CN" sz="1400" dirty="0"/>
              <a:t>+</a:t>
            </a:r>
            <a:r>
              <a:rPr lang="zh-CN" altLang="zh-CN" sz="1400" dirty="0"/>
              <a:t>频率 </a:t>
            </a:r>
            <a:r>
              <a:rPr lang="en-US" altLang="zh-CN" sz="1400" dirty="0"/>
              <a:t>+0x00+0x00+</a:t>
            </a:r>
            <a:r>
              <a:rPr lang="zh-CN" altLang="zh-CN" sz="1400" dirty="0"/>
              <a:t>校验和</a:t>
            </a:r>
            <a:r>
              <a:rPr lang="en-US" altLang="zh-CN" sz="1400" dirty="0"/>
              <a:t>,</a:t>
            </a:r>
            <a:r>
              <a:rPr lang="zh-CN" altLang="zh-CN" sz="1400" dirty="0"/>
              <a:t>其中数据为波形，振幅，频率</a:t>
            </a:r>
            <a:r>
              <a:rPr lang="en-US" altLang="zh-CN" sz="1400" dirty="0"/>
              <a:t>3</a:t>
            </a:r>
            <a:r>
              <a:rPr lang="zh-CN" altLang="zh-CN" sz="1400" dirty="0"/>
              <a:t>个</a:t>
            </a:r>
            <a:r>
              <a:rPr lang="en-US" altLang="zh-CN" sz="1400" dirty="0"/>
              <a:t>u16</a:t>
            </a:r>
            <a:r>
              <a:rPr lang="zh-CN" altLang="zh-CN" sz="1400" dirty="0"/>
              <a:t>数据，加上两字节填充数据</a:t>
            </a:r>
            <a:r>
              <a:rPr lang="en-US" altLang="zh-CN" sz="1400" dirty="0"/>
              <a:t>,LEN=0x08</a:t>
            </a:r>
            <a:endParaRPr lang="zh-CN" altLang="zh-CN" sz="1400" dirty="0"/>
          </a:p>
          <a:p>
            <a:pPr marL="285750" lvl="0" indent="-285750">
              <a:buFont typeface="Wingdings" panose="05000000000000000000" pitchFamily="2" charset="2"/>
              <a:buChar char="l"/>
            </a:pPr>
            <a:r>
              <a:rPr lang="zh-CN" altLang="zh-CN" sz="1400" dirty="0"/>
              <a:t>限制参数帧的格式为：帧头</a:t>
            </a:r>
            <a:r>
              <a:rPr lang="en-US" altLang="zh-CN" sz="1400" dirty="0"/>
              <a:t>+</a:t>
            </a:r>
            <a:r>
              <a:rPr lang="zh-CN" altLang="zh-CN" sz="1400" dirty="0"/>
              <a:t>功能字</a:t>
            </a:r>
            <a:r>
              <a:rPr lang="en-US" altLang="zh-CN" sz="1400" dirty="0"/>
              <a:t>+</a:t>
            </a:r>
            <a:r>
              <a:rPr lang="zh-CN" altLang="zh-CN" sz="1400" dirty="0"/>
              <a:t>数据长</a:t>
            </a:r>
            <a:r>
              <a:rPr lang="en-US" altLang="zh-CN" sz="1400" dirty="0"/>
              <a:t> +</a:t>
            </a:r>
            <a:r>
              <a:rPr lang="zh-CN" altLang="zh-CN" sz="1400" dirty="0"/>
              <a:t>限幅</a:t>
            </a:r>
            <a:r>
              <a:rPr lang="en-US" altLang="zh-CN" sz="1400" dirty="0"/>
              <a:t>+</a:t>
            </a:r>
            <a:r>
              <a:rPr lang="zh-CN" altLang="zh-CN" sz="1400" dirty="0"/>
              <a:t>限频</a:t>
            </a:r>
            <a:r>
              <a:rPr lang="en-US" altLang="zh-CN" sz="1400" dirty="0"/>
              <a:t>+</a:t>
            </a:r>
            <a:r>
              <a:rPr lang="zh-CN" altLang="zh-CN" sz="1400" dirty="0"/>
              <a:t>校验和其中数据为 限幅、限频</a:t>
            </a:r>
            <a:r>
              <a:rPr lang="en-US" altLang="zh-CN" sz="1400" dirty="0"/>
              <a:t>2</a:t>
            </a:r>
            <a:r>
              <a:rPr lang="zh-CN" altLang="zh-CN" sz="1400" dirty="0"/>
              <a:t>个</a:t>
            </a:r>
            <a:r>
              <a:rPr lang="en-US" altLang="zh-CN" sz="1400" dirty="0"/>
              <a:t>u16</a:t>
            </a:r>
            <a:r>
              <a:rPr lang="zh-CN" altLang="zh-CN" sz="1400" dirty="0"/>
              <a:t>数据，</a:t>
            </a:r>
            <a:r>
              <a:rPr lang="en-US" altLang="zh-CN" sz="1400" dirty="0"/>
              <a:t>LEN=0x04</a:t>
            </a:r>
            <a:endParaRPr lang="zh-CN" altLang="zh-CN" sz="1400" dirty="0"/>
          </a:p>
          <a:p>
            <a:pPr marL="285750" lvl="0" indent="-285750">
              <a:buFont typeface="Wingdings" panose="05000000000000000000" pitchFamily="2" charset="2"/>
              <a:buChar char="l"/>
            </a:pPr>
            <a:r>
              <a:rPr lang="zh-CN" altLang="zh-CN" sz="1400" dirty="0"/>
              <a:t>所有</a:t>
            </a:r>
            <a:r>
              <a:rPr lang="en-US" altLang="zh-CN" sz="1400" dirty="0"/>
              <a:t>PID</a:t>
            </a:r>
            <a:r>
              <a:rPr lang="zh-CN" altLang="zh-CN" sz="1400" dirty="0"/>
              <a:t>参数扩大之后再进行传输</a:t>
            </a:r>
          </a:p>
          <a:p>
            <a:pPr algn="just"/>
            <a:endParaRPr lang="zh-CN" altLang="en-US" sz="1400" dirty="0">
              <a:latin typeface="幼圆" panose="02010509060101010101" pitchFamily="49" charset="-122"/>
              <a:ea typeface="幼圆" panose="02010509060101010101" pitchFamily="49" charset="-122"/>
            </a:endParaRPr>
          </a:p>
        </p:txBody>
      </p:sp>
      <p:pic>
        <p:nvPicPr>
          <p:cNvPr id="10" name="图片 9">
            <a:extLst>
              <a:ext uri="{FF2B5EF4-FFF2-40B4-BE49-F238E27FC236}">
                <a16:creationId xmlns:a16="http://schemas.microsoft.com/office/drawing/2014/main" id="{249E2938-5716-41B7-8EF1-36F1E051AC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0208" y="905963"/>
            <a:ext cx="6324600" cy="1200150"/>
          </a:xfrm>
          <a:prstGeom prst="rect">
            <a:avLst/>
          </a:prstGeom>
        </p:spPr>
      </p:pic>
      <p:sp>
        <p:nvSpPr>
          <p:cNvPr id="47" name="对话气泡: 椭圆形 46">
            <a:extLst>
              <a:ext uri="{FF2B5EF4-FFF2-40B4-BE49-F238E27FC236}">
                <a16:creationId xmlns:a16="http://schemas.microsoft.com/office/drawing/2014/main" id="{FB8C5593-2DA8-4397-99C2-65B9BA440C60}"/>
              </a:ext>
            </a:extLst>
          </p:cNvPr>
          <p:cNvSpPr/>
          <p:nvPr/>
        </p:nvSpPr>
        <p:spPr>
          <a:xfrm flipH="1">
            <a:off x="4199620" y="279366"/>
            <a:ext cx="1604929" cy="744154"/>
          </a:xfrm>
          <a:prstGeom prst="wedgeEllipseCallou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latin typeface="幼圆" panose="02010509060101010101" pitchFamily="49" charset="-122"/>
                <a:ea typeface="幼圆" panose="02010509060101010101" pitchFamily="49" charset="-122"/>
              </a:rPr>
              <a:t>应用层帧结构</a:t>
            </a:r>
          </a:p>
        </p:txBody>
      </p:sp>
    </p:spTree>
    <p:extLst>
      <p:ext uri="{BB962C8B-B14F-4D97-AF65-F5344CB8AC3E}">
        <p14:creationId xmlns:p14="http://schemas.microsoft.com/office/powerpoint/2010/main" val="1390268571"/>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500" fill="hold"/>
                                        <p:tgtEl>
                                          <p:spTgt spid="134"/>
                                        </p:tgtEl>
                                        <p:attrNameLst>
                                          <p:attrName>ppt_x</p:attrName>
                                        </p:attrNameLst>
                                      </p:cBhvr>
                                      <p:tavLst>
                                        <p:tav tm="0">
                                          <p:val>
                                            <p:strVal val="#ppt_x"/>
                                          </p:val>
                                        </p:tav>
                                        <p:tav tm="100000">
                                          <p:val>
                                            <p:strVal val="#ppt_x"/>
                                          </p:val>
                                        </p:tav>
                                      </p:tavLst>
                                    </p:anim>
                                    <p:anim calcmode="lin" valueType="num">
                                      <p:cBhvr additive="base">
                                        <p:cTn id="32" dur="50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1000"/>
                                        <p:tgtEl>
                                          <p:spTgt spid="40"/>
                                        </p:tgtEl>
                                      </p:cBhvr>
                                    </p:animEffect>
                                    <p:anim calcmode="lin" valueType="num">
                                      <p:cBhvr>
                                        <p:cTn id="40" dur="1000" fill="hold"/>
                                        <p:tgtEl>
                                          <p:spTgt spid="40"/>
                                        </p:tgtEl>
                                        <p:attrNameLst>
                                          <p:attrName>ppt_x</p:attrName>
                                        </p:attrNameLst>
                                      </p:cBhvr>
                                      <p:tavLst>
                                        <p:tav tm="0">
                                          <p:val>
                                            <p:strVal val="#ppt_x"/>
                                          </p:val>
                                        </p:tav>
                                        <p:tav tm="100000">
                                          <p:val>
                                            <p:strVal val="#ppt_x"/>
                                          </p:val>
                                        </p:tav>
                                      </p:tavLst>
                                    </p:anim>
                                    <p:anim calcmode="lin" valueType="num">
                                      <p:cBhvr>
                                        <p:cTn id="41" dur="1000" fill="hold"/>
                                        <p:tgtEl>
                                          <p:spTgt spid="4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1000"/>
                                        <p:tgtEl>
                                          <p:spTgt spid="41"/>
                                        </p:tgtEl>
                                      </p:cBhvr>
                                    </p:animEffect>
                                    <p:anim calcmode="lin" valueType="num">
                                      <p:cBhvr>
                                        <p:cTn id="45" dur="1000" fill="hold"/>
                                        <p:tgtEl>
                                          <p:spTgt spid="41"/>
                                        </p:tgtEl>
                                        <p:attrNameLst>
                                          <p:attrName>ppt_x</p:attrName>
                                        </p:attrNameLst>
                                      </p:cBhvr>
                                      <p:tavLst>
                                        <p:tav tm="0">
                                          <p:val>
                                            <p:strVal val="#ppt_x"/>
                                          </p:val>
                                        </p:tav>
                                        <p:tav tm="100000">
                                          <p:val>
                                            <p:strVal val="#ppt_x"/>
                                          </p:val>
                                        </p:tav>
                                      </p:tavLst>
                                    </p:anim>
                                    <p:anim calcmode="lin" valueType="num">
                                      <p:cBhvr>
                                        <p:cTn id="46" dur="1000" fill="hold"/>
                                        <p:tgtEl>
                                          <p:spTgt spid="4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1000"/>
                                        <p:tgtEl>
                                          <p:spTgt spid="42"/>
                                        </p:tgtEl>
                                      </p:cBhvr>
                                    </p:animEffect>
                                    <p:anim calcmode="lin" valueType="num">
                                      <p:cBhvr>
                                        <p:cTn id="50" dur="1000" fill="hold"/>
                                        <p:tgtEl>
                                          <p:spTgt spid="42"/>
                                        </p:tgtEl>
                                        <p:attrNameLst>
                                          <p:attrName>ppt_x</p:attrName>
                                        </p:attrNameLst>
                                      </p:cBhvr>
                                      <p:tavLst>
                                        <p:tav tm="0">
                                          <p:val>
                                            <p:strVal val="#ppt_x"/>
                                          </p:val>
                                        </p:tav>
                                        <p:tav tm="100000">
                                          <p:val>
                                            <p:strVal val="#ppt_x"/>
                                          </p:val>
                                        </p:tav>
                                      </p:tavLst>
                                    </p:anim>
                                    <p:anim calcmode="lin" valueType="num">
                                      <p:cBhvr>
                                        <p:cTn id="51" dur="1000" fill="hold"/>
                                        <p:tgtEl>
                                          <p:spTgt spid="4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1000"/>
                                        <p:tgtEl>
                                          <p:spTgt spid="43"/>
                                        </p:tgtEl>
                                      </p:cBhvr>
                                    </p:animEffect>
                                    <p:anim calcmode="lin" valueType="num">
                                      <p:cBhvr>
                                        <p:cTn id="55" dur="1000" fill="hold"/>
                                        <p:tgtEl>
                                          <p:spTgt spid="43"/>
                                        </p:tgtEl>
                                        <p:attrNameLst>
                                          <p:attrName>ppt_x</p:attrName>
                                        </p:attrNameLst>
                                      </p:cBhvr>
                                      <p:tavLst>
                                        <p:tav tm="0">
                                          <p:val>
                                            <p:strVal val="#ppt_x"/>
                                          </p:val>
                                        </p:tav>
                                        <p:tav tm="100000">
                                          <p:val>
                                            <p:strVal val="#ppt_x"/>
                                          </p:val>
                                        </p:tav>
                                      </p:tavLst>
                                    </p:anim>
                                    <p:anim calcmode="lin" valueType="num">
                                      <p:cBhvr>
                                        <p:cTn id="56" dur="1000" fill="hold"/>
                                        <p:tgtEl>
                                          <p:spTgt spid="4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1000"/>
                                        <p:tgtEl>
                                          <p:spTgt spid="44"/>
                                        </p:tgtEl>
                                      </p:cBhvr>
                                    </p:animEffect>
                                    <p:anim calcmode="lin" valueType="num">
                                      <p:cBhvr>
                                        <p:cTn id="60" dur="1000" fill="hold"/>
                                        <p:tgtEl>
                                          <p:spTgt spid="44"/>
                                        </p:tgtEl>
                                        <p:attrNameLst>
                                          <p:attrName>ppt_x</p:attrName>
                                        </p:attrNameLst>
                                      </p:cBhvr>
                                      <p:tavLst>
                                        <p:tav tm="0">
                                          <p:val>
                                            <p:strVal val="#ppt_x"/>
                                          </p:val>
                                        </p:tav>
                                        <p:tav tm="100000">
                                          <p:val>
                                            <p:strVal val="#ppt_x"/>
                                          </p:val>
                                        </p:tav>
                                      </p:tavLst>
                                    </p:anim>
                                    <p:anim calcmode="lin" valueType="num">
                                      <p:cBhvr>
                                        <p:cTn id="61" dur="1000" fill="hold"/>
                                        <p:tgtEl>
                                          <p:spTgt spid="44"/>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1000"/>
                                        <p:tgtEl>
                                          <p:spTgt spid="45"/>
                                        </p:tgtEl>
                                      </p:cBhvr>
                                    </p:animEffect>
                                    <p:anim calcmode="lin" valueType="num">
                                      <p:cBhvr>
                                        <p:cTn id="65" dur="1000" fill="hold"/>
                                        <p:tgtEl>
                                          <p:spTgt spid="45"/>
                                        </p:tgtEl>
                                        <p:attrNameLst>
                                          <p:attrName>ppt_x</p:attrName>
                                        </p:attrNameLst>
                                      </p:cBhvr>
                                      <p:tavLst>
                                        <p:tav tm="0">
                                          <p:val>
                                            <p:strVal val="#ppt_x"/>
                                          </p:val>
                                        </p:tav>
                                        <p:tav tm="100000">
                                          <p:val>
                                            <p:strVal val="#ppt_x"/>
                                          </p:val>
                                        </p:tav>
                                      </p:tavLst>
                                    </p:anim>
                                    <p:anim calcmode="lin" valueType="num">
                                      <p:cBhvr>
                                        <p:cTn id="6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1" fill="hold" grpId="0" nodeType="clickEffect">
                                  <p:stCondLst>
                                    <p:cond delay="0"/>
                                  </p:stCondLst>
                                  <p:childTnLst>
                                    <p:set>
                                      <p:cBhvr>
                                        <p:cTn id="70" dur="1" fill="hold">
                                          <p:stCondLst>
                                            <p:cond delay="0"/>
                                          </p:stCondLst>
                                        </p:cTn>
                                        <p:tgtEl>
                                          <p:spTgt spid="47"/>
                                        </p:tgtEl>
                                        <p:attrNameLst>
                                          <p:attrName>style.visibility</p:attrName>
                                        </p:attrNameLst>
                                      </p:cBhvr>
                                      <p:to>
                                        <p:strVal val="visible"/>
                                      </p:to>
                                    </p:set>
                                    <p:anim calcmode="lin" valueType="num">
                                      <p:cBhvr additive="base">
                                        <p:cTn id="71" dur="500" fill="hold"/>
                                        <p:tgtEl>
                                          <p:spTgt spid="47"/>
                                        </p:tgtEl>
                                        <p:attrNameLst>
                                          <p:attrName>ppt_x</p:attrName>
                                        </p:attrNameLst>
                                      </p:cBhvr>
                                      <p:tavLst>
                                        <p:tav tm="0">
                                          <p:val>
                                            <p:strVal val="#ppt_x"/>
                                          </p:val>
                                        </p:tav>
                                        <p:tav tm="100000">
                                          <p:val>
                                            <p:strVal val="#ppt_x"/>
                                          </p:val>
                                        </p:tav>
                                      </p:tavLst>
                                    </p:anim>
                                    <p:anim calcmode="lin" valueType="num">
                                      <p:cBhvr additive="base">
                                        <p:cTn id="72" dur="500" fill="hold"/>
                                        <p:tgtEl>
                                          <p:spTgt spid="47"/>
                                        </p:tgtEl>
                                        <p:attrNameLst>
                                          <p:attrName>ppt_y</p:attrName>
                                        </p:attrNameLst>
                                      </p:cBhvr>
                                      <p:tavLst>
                                        <p:tav tm="0">
                                          <p:val>
                                            <p:strVal val="0-#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7"/>
                                        </p:tgtEl>
                                        <p:attrNameLst>
                                          <p:attrName>style.visibility</p:attrName>
                                        </p:attrNameLst>
                                      </p:cBhvr>
                                      <p:to>
                                        <p:strVal val="visible"/>
                                      </p:to>
                                    </p:set>
                                    <p:anim calcmode="lin" valueType="num">
                                      <p:cBhvr additive="base">
                                        <p:cTn id="75" dur="500" fill="hold"/>
                                        <p:tgtEl>
                                          <p:spTgt spid="7"/>
                                        </p:tgtEl>
                                        <p:attrNameLst>
                                          <p:attrName>ppt_x</p:attrName>
                                        </p:attrNameLst>
                                      </p:cBhvr>
                                      <p:tavLst>
                                        <p:tav tm="0">
                                          <p:val>
                                            <p:strVal val="#ppt_x"/>
                                          </p:val>
                                        </p:tav>
                                        <p:tav tm="100000">
                                          <p:val>
                                            <p:strVal val="#ppt_x"/>
                                          </p:val>
                                        </p:tav>
                                      </p:tavLst>
                                    </p:anim>
                                    <p:anim calcmode="lin" valueType="num">
                                      <p:cBhvr additive="base">
                                        <p:cTn id="76" dur="500" fill="hold"/>
                                        <p:tgtEl>
                                          <p:spTgt spid="7"/>
                                        </p:tgtEl>
                                        <p:attrNameLst>
                                          <p:attrName>ppt_y</p:attrName>
                                        </p:attrNameLst>
                                      </p:cBhvr>
                                      <p:tavLst>
                                        <p:tav tm="0">
                                          <p:val>
                                            <p:strVal val="1+#ppt_h/2"/>
                                          </p:val>
                                        </p:tav>
                                        <p:tav tm="100000">
                                          <p:val>
                                            <p:strVal val="#ppt_y"/>
                                          </p:val>
                                        </p:tav>
                                      </p:tavLst>
                                    </p:anim>
                                  </p:childTnLst>
                                </p:cTn>
                              </p:par>
                              <p:par>
                                <p:cTn id="77" presetID="2" presetClass="entr" presetSubtype="8" fill="hold" nodeType="withEffect">
                                  <p:stCondLst>
                                    <p:cond delay="0"/>
                                  </p:stCondLst>
                                  <p:childTnLst>
                                    <p:set>
                                      <p:cBhvr>
                                        <p:cTn id="78" dur="1" fill="hold">
                                          <p:stCondLst>
                                            <p:cond delay="0"/>
                                          </p:stCondLst>
                                        </p:cTn>
                                        <p:tgtEl>
                                          <p:spTgt spid="10"/>
                                        </p:tgtEl>
                                        <p:attrNameLst>
                                          <p:attrName>style.visibility</p:attrName>
                                        </p:attrNameLst>
                                      </p:cBhvr>
                                      <p:to>
                                        <p:strVal val="visible"/>
                                      </p:to>
                                    </p:set>
                                    <p:anim calcmode="lin" valueType="num">
                                      <p:cBhvr additive="base">
                                        <p:cTn id="79" dur="500" fill="hold"/>
                                        <p:tgtEl>
                                          <p:spTgt spid="10"/>
                                        </p:tgtEl>
                                        <p:attrNameLst>
                                          <p:attrName>ppt_x</p:attrName>
                                        </p:attrNameLst>
                                      </p:cBhvr>
                                      <p:tavLst>
                                        <p:tav tm="0">
                                          <p:val>
                                            <p:strVal val="0-#ppt_w/2"/>
                                          </p:val>
                                        </p:tav>
                                        <p:tav tm="100000">
                                          <p:val>
                                            <p:strVal val="#ppt_x"/>
                                          </p:val>
                                        </p:tav>
                                      </p:tavLst>
                                    </p:anim>
                                    <p:anim calcmode="lin" valueType="num">
                                      <p:cBhvr additive="base">
                                        <p:cTn id="80"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0" grpId="0" animBg="1"/>
      <p:bldP spid="41" grpId="0" animBg="1"/>
      <p:bldP spid="42" grpId="0"/>
      <p:bldP spid="43" grpId="0"/>
      <p:bldP spid="44" grpId="0"/>
      <p:bldP spid="45" grpId="0"/>
      <p:bldP spid="5" grpId="0" animBg="1"/>
      <p:bldP spid="7" grpId="0"/>
      <p:bldP spid="4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1699025" y="5255356"/>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987849" y="8119002"/>
              <a:ext cx="1674230"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通讯介绍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652450"/>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Introduce of the Communication Window</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40"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3237205-2ADB-4AA1-99F1-2F2BA7842EF8}"/>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988932-30D1-4ADD-92FF-1DAB45FF8806}"/>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3A3AAEB-80A1-44C1-B707-237A69614A2C}"/>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A677DA3-3A10-4AFC-A065-75A8D4E631ED}"/>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B49D8EC-57E3-442E-8641-DDA481BAB705}"/>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D54011B4-0421-4F0C-8943-80C2DC3F905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5" name="动作按钮: 上一张 4">
            <a:hlinkClick r:id="rId3" action="ppaction://hlinksldjump" highlightClick="1">
              <a:snd r:embed="rId4" name="breeze.wav"/>
            </a:hlinkClick>
            <a:extLst>
              <a:ext uri="{FF2B5EF4-FFF2-40B4-BE49-F238E27FC236}">
                <a16:creationId xmlns:a16="http://schemas.microsoft.com/office/drawing/2014/main" id="{DD38871E-C4A2-4106-8EAA-A4EA157A7118}"/>
              </a:ext>
            </a:extLst>
          </p:cNvPr>
          <p:cNvSpPr/>
          <p:nvPr/>
        </p:nvSpPr>
        <p:spPr>
          <a:xfrm>
            <a:off x="11316859" y="6108499"/>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77385BA3-E301-4838-BC98-7F4D474EEB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1308" y="0"/>
            <a:ext cx="4438599" cy="6858000"/>
          </a:xfrm>
          <a:prstGeom prst="rect">
            <a:avLst/>
          </a:prstGeom>
        </p:spPr>
      </p:pic>
      <p:pic>
        <p:nvPicPr>
          <p:cNvPr id="9" name="图片 8">
            <a:extLst>
              <a:ext uri="{FF2B5EF4-FFF2-40B4-BE49-F238E27FC236}">
                <a16:creationId xmlns:a16="http://schemas.microsoft.com/office/drawing/2014/main" id="{A1E8DBA3-D3C9-483A-8CEF-7980D733D5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92876" y="0"/>
            <a:ext cx="4613047" cy="6858000"/>
          </a:xfrm>
          <a:prstGeom prst="rect">
            <a:avLst/>
          </a:prstGeom>
        </p:spPr>
      </p:pic>
    </p:spTree>
    <p:extLst>
      <p:ext uri="{BB962C8B-B14F-4D97-AF65-F5344CB8AC3E}">
        <p14:creationId xmlns:p14="http://schemas.microsoft.com/office/powerpoint/2010/main" val="3528254715"/>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500" fill="hold"/>
                                        <p:tgtEl>
                                          <p:spTgt spid="134"/>
                                        </p:tgtEl>
                                        <p:attrNameLst>
                                          <p:attrName>ppt_x</p:attrName>
                                        </p:attrNameLst>
                                      </p:cBhvr>
                                      <p:tavLst>
                                        <p:tav tm="0">
                                          <p:val>
                                            <p:strVal val="#ppt_x"/>
                                          </p:val>
                                        </p:tav>
                                        <p:tav tm="100000">
                                          <p:val>
                                            <p:strVal val="#ppt_x"/>
                                          </p:val>
                                        </p:tav>
                                      </p:tavLst>
                                    </p:anim>
                                    <p:anim calcmode="lin" valueType="num">
                                      <p:cBhvr additive="base">
                                        <p:cTn id="32" dur="50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1000"/>
                                        <p:tgtEl>
                                          <p:spTgt spid="40"/>
                                        </p:tgtEl>
                                      </p:cBhvr>
                                    </p:animEffect>
                                    <p:anim calcmode="lin" valueType="num">
                                      <p:cBhvr>
                                        <p:cTn id="40" dur="1000" fill="hold"/>
                                        <p:tgtEl>
                                          <p:spTgt spid="40"/>
                                        </p:tgtEl>
                                        <p:attrNameLst>
                                          <p:attrName>ppt_x</p:attrName>
                                        </p:attrNameLst>
                                      </p:cBhvr>
                                      <p:tavLst>
                                        <p:tav tm="0">
                                          <p:val>
                                            <p:strVal val="#ppt_x"/>
                                          </p:val>
                                        </p:tav>
                                        <p:tav tm="100000">
                                          <p:val>
                                            <p:strVal val="#ppt_x"/>
                                          </p:val>
                                        </p:tav>
                                      </p:tavLst>
                                    </p:anim>
                                    <p:anim calcmode="lin" valueType="num">
                                      <p:cBhvr>
                                        <p:cTn id="41" dur="1000" fill="hold"/>
                                        <p:tgtEl>
                                          <p:spTgt spid="4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1000"/>
                                        <p:tgtEl>
                                          <p:spTgt spid="41"/>
                                        </p:tgtEl>
                                      </p:cBhvr>
                                    </p:animEffect>
                                    <p:anim calcmode="lin" valueType="num">
                                      <p:cBhvr>
                                        <p:cTn id="45" dur="1000" fill="hold"/>
                                        <p:tgtEl>
                                          <p:spTgt spid="41"/>
                                        </p:tgtEl>
                                        <p:attrNameLst>
                                          <p:attrName>ppt_x</p:attrName>
                                        </p:attrNameLst>
                                      </p:cBhvr>
                                      <p:tavLst>
                                        <p:tav tm="0">
                                          <p:val>
                                            <p:strVal val="#ppt_x"/>
                                          </p:val>
                                        </p:tav>
                                        <p:tav tm="100000">
                                          <p:val>
                                            <p:strVal val="#ppt_x"/>
                                          </p:val>
                                        </p:tav>
                                      </p:tavLst>
                                    </p:anim>
                                    <p:anim calcmode="lin" valueType="num">
                                      <p:cBhvr>
                                        <p:cTn id="46" dur="1000" fill="hold"/>
                                        <p:tgtEl>
                                          <p:spTgt spid="4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1000"/>
                                        <p:tgtEl>
                                          <p:spTgt spid="42"/>
                                        </p:tgtEl>
                                      </p:cBhvr>
                                    </p:animEffect>
                                    <p:anim calcmode="lin" valueType="num">
                                      <p:cBhvr>
                                        <p:cTn id="50" dur="1000" fill="hold"/>
                                        <p:tgtEl>
                                          <p:spTgt spid="42"/>
                                        </p:tgtEl>
                                        <p:attrNameLst>
                                          <p:attrName>ppt_x</p:attrName>
                                        </p:attrNameLst>
                                      </p:cBhvr>
                                      <p:tavLst>
                                        <p:tav tm="0">
                                          <p:val>
                                            <p:strVal val="#ppt_x"/>
                                          </p:val>
                                        </p:tav>
                                        <p:tav tm="100000">
                                          <p:val>
                                            <p:strVal val="#ppt_x"/>
                                          </p:val>
                                        </p:tav>
                                      </p:tavLst>
                                    </p:anim>
                                    <p:anim calcmode="lin" valueType="num">
                                      <p:cBhvr>
                                        <p:cTn id="51" dur="1000" fill="hold"/>
                                        <p:tgtEl>
                                          <p:spTgt spid="4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1000"/>
                                        <p:tgtEl>
                                          <p:spTgt spid="43"/>
                                        </p:tgtEl>
                                      </p:cBhvr>
                                    </p:animEffect>
                                    <p:anim calcmode="lin" valueType="num">
                                      <p:cBhvr>
                                        <p:cTn id="55" dur="1000" fill="hold"/>
                                        <p:tgtEl>
                                          <p:spTgt spid="43"/>
                                        </p:tgtEl>
                                        <p:attrNameLst>
                                          <p:attrName>ppt_x</p:attrName>
                                        </p:attrNameLst>
                                      </p:cBhvr>
                                      <p:tavLst>
                                        <p:tav tm="0">
                                          <p:val>
                                            <p:strVal val="#ppt_x"/>
                                          </p:val>
                                        </p:tav>
                                        <p:tav tm="100000">
                                          <p:val>
                                            <p:strVal val="#ppt_x"/>
                                          </p:val>
                                        </p:tav>
                                      </p:tavLst>
                                    </p:anim>
                                    <p:anim calcmode="lin" valueType="num">
                                      <p:cBhvr>
                                        <p:cTn id="56" dur="1000" fill="hold"/>
                                        <p:tgtEl>
                                          <p:spTgt spid="4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1000"/>
                                        <p:tgtEl>
                                          <p:spTgt spid="44"/>
                                        </p:tgtEl>
                                      </p:cBhvr>
                                    </p:animEffect>
                                    <p:anim calcmode="lin" valueType="num">
                                      <p:cBhvr>
                                        <p:cTn id="60" dur="1000" fill="hold"/>
                                        <p:tgtEl>
                                          <p:spTgt spid="44"/>
                                        </p:tgtEl>
                                        <p:attrNameLst>
                                          <p:attrName>ppt_x</p:attrName>
                                        </p:attrNameLst>
                                      </p:cBhvr>
                                      <p:tavLst>
                                        <p:tav tm="0">
                                          <p:val>
                                            <p:strVal val="#ppt_x"/>
                                          </p:val>
                                        </p:tav>
                                        <p:tav tm="100000">
                                          <p:val>
                                            <p:strVal val="#ppt_x"/>
                                          </p:val>
                                        </p:tav>
                                      </p:tavLst>
                                    </p:anim>
                                    <p:anim calcmode="lin" valueType="num">
                                      <p:cBhvr>
                                        <p:cTn id="61" dur="1000" fill="hold"/>
                                        <p:tgtEl>
                                          <p:spTgt spid="44"/>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1000"/>
                                        <p:tgtEl>
                                          <p:spTgt spid="45"/>
                                        </p:tgtEl>
                                      </p:cBhvr>
                                    </p:animEffect>
                                    <p:anim calcmode="lin" valueType="num">
                                      <p:cBhvr>
                                        <p:cTn id="65" dur="1000" fill="hold"/>
                                        <p:tgtEl>
                                          <p:spTgt spid="45"/>
                                        </p:tgtEl>
                                        <p:attrNameLst>
                                          <p:attrName>ppt_x</p:attrName>
                                        </p:attrNameLst>
                                      </p:cBhvr>
                                      <p:tavLst>
                                        <p:tav tm="0">
                                          <p:val>
                                            <p:strVal val="#ppt_x"/>
                                          </p:val>
                                        </p:tav>
                                        <p:tav tm="100000">
                                          <p:val>
                                            <p:strVal val="#ppt_x"/>
                                          </p:val>
                                        </p:tav>
                                      </p:tavLst>
                                    </p:anim>
                                    <p:anim calcmode="lin" valueType="num">
                                      <p:cBhvr>
                                        <p:cTn id="6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500" fill="hold"/>
                                        <p:tgtEl>
                                          <p:spTgt spid="6"/>
                                        </p:tgtEl>
                                        <p:attrNameLst>
                                          <p:attrName>ppt_x</p:attrName>
                                        </p:attrNameLst>
                                      </p:cBhvr>
                                      <p:tavLst>
                                        <p:tav tm="0">
                                          <p:val>
                                            <p:strVal val="#ppt_x"/>
                                          </p:val>
                                        </p:tav>
                                        <p:tav tm="100000">
                                          <p:val>
                                            <p:strVal val="#ppt_x"/>
                                          </p:val>
                                        </p:tav>
                                      </p:tavLst>
                                    </p:anim>
                                    <p:anim calcmode="lin" valueType="num">
                                      <p:cBhvr additive="base">
                                        <p:cTn id="72" dur="500" fill="hold"/>
                                        <p:tgtEl>
                                          <p:spTgt spid="6"/>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9"/>
                                        </p:tgtEl>
                                        <p:attrNameLst>
                                          <p:attrName>style.visibility</p:attrName>
                                        </p:attrNameLst>
                                      </p:cBhvr>
                                      <p:to>
                                        <p:strVal val="visible"/>
                                      </p:to>
                                    </p:set>
                                    <p:anim calcmode="lin" valueType="num">
                                      <p:cBhvr additive="base">
                                        <p:cTn id="75" dur="500" fill="hold"/>
                                        <p:tgtEl>
                                          <p:spTgt spid="9"/>
                                        </p:tgtEl>
                                        <p:attrNameLst>
                                          <p:attrName>ppt_x</p:attrName>
                                        </p:attrNameLst>
                                      </p:cBhvr>
                                      <p:tavLst>
                                        <p:tav tm="0">
                                          <p:val>
                                            <p:strVal val="#ppt_x"/>
                                          </p:val>
                                        </p:tav>
                                        <p:tav tm="100000">
                                          <p:val>
                                            <p:strVal val="#ppt_x"/>
                                          </p:val>
                                        </p:tav>
                                      </p:tavLst>
                                    </p:anim>
                                    <p:anim calcmode="lin" valueType="num">
                                      <p:cBhvr additive="base">
                                        <p:cTn id="7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0" grpId="0" animBg="1"/>
      <p:bldP spid="41" grpId="0" animBg="1"/>
      <p:bldP spid="42" grpId="0"/>
      <p:bldP spid="43" grpId="0"/>
      <p:bldP spid="44" grpId="0"/>
      <p:bldP spid="45" grpId="0"/>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878025" y="5302398"/>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987849" y="8119002"/>
              <a:ext cx="1674230"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通讯介绍</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652450"/>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Introduce of the Communication Window</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40"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3237205-2ADB-4AA1-99F1-2F2BA7842EF8}"/>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988932-30D1-4ADD-92FF-1DAB45FF8806}"/>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3A3AAEB-80A1-44C1-B707-237A69614A2C}"/>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A677DA3-3A10-4AFC-A065-75A8D4E631ED}"/>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B49D8EC-57E3-442E-8641-DDA481BAB705}"/>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D54011B4-0421-4F0C-8943-80C2DC3F905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5" name="动作按钮: 上一张 4">
            <a:hlinkClick r:id="rId3" action="ppaction://hlinksldjump" highlightClick="1">
              <a:snd r:embed="rId4" name="breeze.wav"/>
            </a:hlinkClick>
            <a:extLst>
              <a:ext uri="{FF2B5EF4-FFF2-40B4-BE49-F238E27FC236}">
                <a16:creationId xmlns:a16="http://schemas.microsoft.com/office/drawing/2014/main" id="{DD38871E-C4A2-4106-8EAA-A4EA157A7118}"/>
              </a:ext>
            </a:extLst>
          </p:cNvPr>
          <p:cNvSpPr/>
          <p:nvPr/>
        </p:nvSpPr>
        <p:spPr>
          <a:xfrm>
            <a:off x="11316859" y="6108499"/>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B66B1CBD-3AF8-462F-8061-8AC3D1E901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7043" y="990857"/>
            <a:ext cx="5184600" cy="4124251"/>
          </a:xfrm>
          <a:prstGeom prst="rect">
            <a:avLst/>
          </a:prstGeom>
        </p:spPr>
      </p:pic>
      <p:sp>
        <p:nvSpPr>
          <p:cNvPr id="39" name="对话气泡: 椭圆形 38">
            <a:extLst>
              <a:ext uri="{FF2B5EF4-FFF2-40B4-BE49-F238E27FC236}">
                <a16:creationId xmlns:a16="http://schemas.microsoft.com/office/drawing/2014/main" id="{38CCAFD4-4B79-498F-80A6-951FFCABD13F}"/>
              </a:ext>
            </a:extLst>
          </p:cNvPr>
          <p:cNvSpPr/>
          <p:nvPr/>
        </p:nvSpPr>
        <p:spPr>
          <a:xfrm flipH="1">
            <a:off x="4406459" y="246703"/>
            <a:ext cx="1604929" cy="744154"/>
          </a:xfrm>
          <a:prstGeom prst="wedgeEllipseCallou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latin typeface="幼圆" panose="02010509060101010101" pitchFamily="49" charset="-122"/>
                <a:ea typeface="幼圆" panose="02010509060101010101" pitchFamily="49" charset="-122"/>
              </a:rPr>
              <a:t>并发服务器</a:t>
            </a:r>
          </a:p>
        </p:txBody>
      </p:sp>
      <p:sp>
        <p:nvSpPr>
          <p:cNvPr id="8" name="文本框 7">
            <a:extLst>
              <a:ext uri="{FF2B5EF4-FFF2-40B4-BE49-F238E27FC236}">
                <a16:creationId xmlns:a16="http://schemas.microsoft.com/office/drawing/2014/main" id="{B90861BF-7BDA-4272-B396-18EE79ABE58B}"/>
              </a:ext>
            </a:extLst>
          </p:cNvPr>
          <p:cNvSpPr txBox="1"/>
          <p:nvPr/>
        </p:nvSpPr>
        <p:spPr>
          <a:xfrm>
            <a:off x="4069553" y="5176387"/>
            <a:ext cx="7987845" cy="1169551"/>
          </a:xfrm>
          <a:prstGeom prst="rect">
            <a:avLst/>
          </a:prstGeom>
          <a:noFill/>
        </p:spPr>
        <p:txBody>
          <a:bodyPr wrap="square" rtlCol="0">
            <a:spAutoFit/>
          </a:bodyPr>
          <a:lstStyle/>
          <a:p>
            <a:pPr algn="just"/>
            <a:r>
              <a:rPr lang="en-US" altLang="zh-CN" sz="1400" dirty="0"/>
              <a:t>Qt</a:t>
            </a:r>
            <a:r>
              <a:rPr lang="zh-CN" altLang="zh-CN" sz="1400" dirty="0"/>
              <a:t>中用</a:t>
            </a:r>
            <a:r>
              <a:rPr lang="en-US" altLang="zh-CN" sz="1400" dirty="0"/>
              <a:t>socket</a:t>
            </a:r>
            <a:r>
              <a:rPr lang="zh-CN" altLang="zh-CN" sz="1400" dirty="0"/>
              <a:t>编程接口实现并发服务器功能需要用户重写一个类来继承</a:t>
            </a:r>
            <a:r>
              <a:rPr lang="en-US" altLang="zh-CN" sz="1400" dirty="0" err="1"/>
              <a:t>QTcpServer</a:t>
            </a:r>
            <a:r>
              <a:rPr lang="zh-CN" altLang="zh-CN" sz="1400" dirty="0"/>
              <a:t>类，以及</a:t>
            </a:r>
            <a:r>
              <a:rPr lang="en-US" altLang="zh-CN" sz="1400" dirty="0" err="1"/>
              <a:t>QTcpSocket</a:t>
            </a:r>
            <a:r>
              <a:rPr lang="zh-CN" altLang="zh-CN" sz="1400" dirty="0"/>
              <a:t>类。</a:t>
            </a:r>
            <a:r>
              <a:rPr lang="en-US" altLang="zh-CN" sz="1400" dirty="0" err="1"/>
              <a:t>QTcpServer</a:t>
            </a:r>
            <a:r>
              <a:rPr lang="zh-CN" altLang="zh-CN" sz="1400" dirty="0"/>
              <a:t>类中有一个虚函数</a:t>
            </a:r>
            <a:r>
              <a:rPr lang="en-US" altLang="zh-CN" sz="1400" dirty="0" err="1"/>
              <a:t>incomingconnection</a:t>
            </a:r>
            <a:r>
              <a:rPr lang="en-US" altLang="zh-CN" sz="1400" dirty="0"/>
              <a:t>(</a:t>
            </a:r>
            <a:r>
              <a:rPr lang="en-US" altLang="zh-CN" sz="1400" dirty="0" err="1"/>
              <a:t>qintptr</a:t>
            </a:r>
            <a:r>
              <a:rPr lang="en-US" altLang="zh-CN" sz="1400" dirty="0"/>
              <a:t> handle),</a:t>
            </a:r>
            <a:r>
              <a:rPr lang="zh-CN" altLang="zh-CN" sz="1400" dirty="0"/>
              <a:t>此函数将在</a:t>
            </a:r>
            <a:r>
              <a:rPr lang="en-US" altLang="zh-CN" sz="1400" dirty="0"/>
              <a:t>TCP</a:t>
            </a:r>
            <a:r>
              <a:rPr lang="zh-CN" altLang="zh-CN" sz="1400" dirty="0"/>
              <a:t>服务器监听到客户端连接后回调执行，用户通过重写这个函数，通过该函数获得连接套接字后，实例化不同的</a:t>
            </a:r>
            <a:r>
              <a:rPr lang="en-US" altLang="zh-CN" sz="1400" dirty="0" err="1"/>
              <a:t>QThread</a:t>
            </a:r>
            <a:r>
              <a:rPr lang="zh-CN" altLang="zh-CN" sz="1400" dirty="0"/>
              <a:t>类，开启不同的线程，并为每个</a:t>
            </a:r>
            <a:r>
              <a:rPr lang="en-US" altLang="zh-CN" sz="1400" dirty="0"/>
              <a:t>C-S</a:t>
            </a:r>
            <a:r>
              <a:rPr lang="zh-CN" altLang="zh-CN" sz="1400" dirty="0"/>
              <a:t>连接编写相应的</a:t>
            </a:r>
            <a:r>
              <a:rPr lang="en-US" altLang="zh-CN" sz="1400" dirty="0" err="1"/>
              <a:t>QThread</a:t>
            </a:r>
            <a:r>
              <a:rPr lang="en-US" altLang="zh-CN" sz="1400" dirty="0"/>
              <a:t>::run()</a:t>
            </a:r>
            <a:r>
              <a:rPr lang="zh-CN" altLang="zh-CN" sz="1400" dirty="0"/>
              <a:t>函数，从而实现每个线程可以实现不同的处理流程</a:t>
            </a:r>
            <a:r>
              <a:rPr lang="zh-CN" altLang="en-US" sz="1400" dirty="0"/>
              <a:t>。</a:t>
            </a:r>
          </a:p>
        </p:txBody>
      </p:sp>
    </p:spTree>
    <p:extLst>
      <p:ext uri="{BB962C8B-B14F-4D97-AF65-F5344CB8AC3E}">
        <p14:creationId xmlns:p14="http://schemas.microsoft.com/office/powerpoint/2010/main" val="2767583622"/>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500" fill="hold"/>
                                        <p:tgtEl>
                                          <p:spTgt spid="134"/>
                                        </p:tgtEl>
                                        <p:attrNameLst>
                                          <p:attrName>ppt_x</p:attrName>
                                        </p:attrNameLst>
                                      </p:cBhvr>
                                      <p:tavLst>
                                        <p:tav tm="0">
                                          <p:val>
                                            <p:strVal val="#ppt_x"/>
                                          </p:val>
                                        </p:tav>
                                        <p:tav tm="100000">
                                          <p:val>
                                            <p:strVal val="#ppt_x"/>
                                          </p:val>
                                        </p:tav>
                                      </p:tavLst>
                                    </p:anim>
                                    <p:anim calcmode="lin" valueType="num">
                                      <p:cBhvr additive="base">
                                        <p:cTn id="32" dur="50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1000"/>
                                        <p:tgtEl>
                                          <p:spTgt spid="40"/>
                                        </p:tgtEl>
                                      </p:cBhvr>
                                    </p:animEffect>
                                    <p:anim calcmode="lin" valueType="num">
                                      <p:cBhvr>
                                        <p:cTn id="40" dur="1000" fill="hold"/>
                                        <p:tgtEl>
                                          <p:spTgt spid="40"/>
                                        </p:tgtEl>
                                        <p:attrNameLst>
                                          <p:attrName>ppt_x</p:attrName>
                                        </p:attrNameLst>
                                      </p:cBhvr>
                                      <p:tavLst>
                                        <p:tav tm="0">
                                          <p:val>
                                            <p:strVal val="#ppt_x"/>
                                          </p:val>
                                        </p:tav>
                                        <p:tav tm="100000">
                                          <p:val>
                                            <p:strVal val="#ppt_x"/>
                                          </p:val>
                                        </p:tav>
                                      </p:tavLst>
                                    </p:anim>
                                    <p:anim calcmode="lin" valueType="num">
                                      <p:cBhvr>
                                        <p:cTn id="41" dur="1000" fill="hold"/>
                                        <p:tgtEl>
                                          <p:spTgt spid="4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1000"/>
                                        <p:tgtEl>
                                          <p:spTgt spid="41"/>
                                        </p:tgtEl>
                                      </p:cBhvr>
                                    </p:animEffect>
                                    <p:anim calcmode="lin" valueType="num">
                                      <p:cBhvr>
                                        <p:cTn id="45" dur="1000" fill="hold"/>
                                        <p:tgtEl>
                                          <p:spTgt spid="41"/>
                                        </p:tgtEl>
                                        <p:attrNameLst>
                                          <p:attrName>ppt_x</p:attrName>
                                        </p:attrNameLst>
                                      </p:cBhvr>
                                      <p:tavLst>
                                        <p:tav tm="0">
                                          <p:val>
                                            <p:strVal val="#ppt_x"/>
                                          </p:val>
                                        </p:tav>
                                        <p:tav tm="100000">
                                          <p:val>
                                            <p:strVal val="#ppt_x"/>
                                          </p:val>
                                        </p:tav>
                                      </p:tavLst>
                                    </p:anim>
                                    <p:anim calcmode="lin" valueType="num">
                                      <p:cBhvr>
                                        <p:cTn id="46" dur="1000" fill="hold"/>
                                        <p:tgtEl>
                                          <p:spTgt spid="4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1000"/>
                                        <p:tgtEl>
                                          <p:spTgt spid="42"/>
                                        </p:tgtEl>
                                      </p:cBhvr>
                                    </p:animEffect>
                                    <p:anim calcmode="lin" valueType="num">
                                      <p:cBhvr>
                                        <p:cTn id="50" dur="1000" fill="hold"/>
                                        <p:tgtEl>
                                          <p:spTgt spid="42"/>
                                        </p:tgtEl>
                                        <p:attrNameLst>
                                          <p:attrName>ppt_x</p:attrName>
                                        </p:attrNameLst>
                                      </p:cBhvr>
                                      <p:tavLst>
                                        <p:tav tm="0">
                                          <p:val>
                                            <p:strVal val="#ppt_x"/>
                                          </p:val>
                                        </p:tav>
                                        <p:tav tm="100000">
                                          <p:val>
                                            <p:strVal val="#ppt_x"/>
                                          </p:val>
                                        </p:tav>
                                      </p:tavLst>
                                    </p:anim>
                                    <p:anim calcmode="lin" valueType="num">
                                      <p:cBhvr>
                                        <p:cTn id="51" dur="1000" fill="hold"/>
                                        <p:tgtEl>
                                          <p:spTgt spid="4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1000"/>
                                        <p:tgtEl>
                                          <p:spTgt spid="43"/>
                                        </p:tgtEl>
                                      </p:cBhvr>
                                    </p:animEffect>
                                    <p:anim calcmode="lin" valueType="num">
                                      <p:cBhvr>
                                        <p:cTn id="55" dur="1000" fill="hold"/>
                                        <p:tgtEl>
                                          <p:spTgt spid="43"/>
                                        </p:tgtEl>
                                        <p:attrNameLst>
                                          <p:attrName>ppt_x</p:attrName>
                                        </p:attrNameLst>
                                      </p:cBhvr>
                                      <p:tavLst>
                                        <p:tav tm="0">
                                          <p:val>
                                            <p:strVal val="#ppt_x"/>
                                          </p:val>
                                        </p:tav>
                                        <p:tav tm="100000">
                                          <p:val>
                                            <p:strVal val="#ppt_x"/>
                                          </p:val>
                                        </p:tav>
                                      </p:tavLst>
                                    </p:anim>
                                    <p:anim calcmode="lin" valueType="num">
                                      <p:cBhvr>
                                        <p:cTn id="56" dur="1000" fill="hold"/>
                                        <p:tgtEl>
                                          <p:spTgt spid="4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1000"/>
                                        <p:tgtEl>
                                          <p:spTgt spid="44"/>
                                        </p:tgtEl>
                                      </p:cBhvr>
                                    </p:animEffect>
                                    <p:anim calcmode="lin" valueType="num">
                                      <p:cBhvr>
                                        <p:cTn id="60" dur="1000" fill="hold"/>
                                        <p:tgtEl>
                                          <p:spTgt spid="44"/>
                                        </p:tgtEl>
                                        <p:attrNameLst>
                                          <p:attrName>ppt_x</p:attrName>
                                        </p:attrNameLst>
                                      </p:cBhvr>
                                      <p:tavLst>
                                        <p:tav tm="0">
                                          <p:val>
                                            <p:strVal val="#ppt_x"/>
                                          </p:val>
                                        </p:tav>
                                        <p:tav tm="100000">
                                          <p:val>
                                            <p:strVal val="#ppt_x"/>
                                          </p:val>
                                        </p:tav>
                                      </p:tavLst>
                                    </p:anim>
                                    <p:anim calcmode="lin" valueType="num">
                                      <p:cBhvr>
                                        <p:cTn id="61" dur="1000" fill="hold"/>
                                        <p:tgtEl>
                                          <p:spTgt spid="44"/>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1000"/>
                                        <p:tgtEl>
                                          <p:spTgt spid="45"/>
                                        </p:tgtEl>
                                      </p:cBhvr>
                                    </p:animEffect>
                                    <p:anim calcmode="lin" valueType="num">
                                      <p:cBhvr>
                                        <p:cTn id="65" dur="1000" fill="hold"/>
                                        <p:tgtEl>
                                          <p:spTgt spid="45"/>
                                        </p:tgtEl>
                                        <p:attrNameLst>
                                          <p:attrName>ppt_x</p:attrName>
                                        </p:attrNameLst>
                                      </p:cBhvr>
                                      <p:tavLst>
                                        <p:tav tm="0">
                                          <p:val>
                                            <p:strVal val="#ppt_x"/>
                                          </p:val>
                                        </p:tav>
                                        <p:tav tm="100000">
                                          <p:val>
                                            <p:strVal val="#ppt_x"/>
                                          </p:val>
                                        </p:tav>
                                      </p:tavLst>
                                    </p:anim>
                                    <p:anim calcmode="lin" valueType="num">
                                      <p:cBhvr>
                                        <p:cTn id="6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1" fill="hold" grpId="0" nodeType="clickEffect">
                                  <p:stCondLst>
                                    <p:cond delay="0"/>
                                  </p:stCondLst>
                                  <p:childTnLst>
                                    <p:set>
                                      <p:cBhvr>
                                        <p:cTn id="70" dur="1" fill="hold">
                                          <p:stCondLst>
                                            <p:cond delay="0"/>
                                          </p:stCondLst>
                                        </p:cTn>
                                        <p:tgtEl>
                                          <p:spTgt spid="39"/>
                                        </p:tgtEl>
                                        <p:attrNameLst>
                                          <p:attrName>style.visibility</p:attrName>
                                        </p:attrNameLst>
                                      </p:cBhvr>
                                      <p:to>
                                        <p:strVal val="visible"/>
                                      </p:to>
                                    </p:set>
                                    <p:anim calcmode="lin" valueType="num">
                                      <p:cBhvr additive="base">
                                        <p:cTn id="71" dur="500" fill="hold"/>
                                        <p:tgtEl>
                                          <p:spTgt spid="39"/>
                                        </p:tgtEl>
                                        <p:attrNameLst>
                                          <p:attrName>ppt_x</p:attrName>
                                        </p:attrNameLst>
                                      </p:cBhvr>
                                      <p:tavLst>
                                        <p:tav tm="0">
                                          <p:val>
                                            <p:strVal val="#ppt_x"/>
                                          </p:val>
                                        </p:tav>
                                        <p:tav tm="100000">
                                          <p:val>
                                            <p:strVal val="#ppt_x"/>
                                          </p:val>
                                        </p:tav>
                                      </p:tavLst>
                                    </p:anim>
                                    <p:anim calcmode="lin" valueType="num">
                                      <p:cBhvr additive="base">
                                        <p:cTn id="72" dur="500" fill="hold"/>
                                        <p:tgtEl>
                                          <p:spTgt spid="3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0" grpId="0" animBg="1"/>
      <p:bldP spid="41" grpId="0" animBg="1"/>
      <p:bldP spid="42" grpId="0"/>
      <p:bldP spid="43" grpId="0"/>
      <p:bldP spid="44" grpId="0"/>
      <p:bldP spid="45" grpId="0"/>
      <p:bldP spid="5" grpId="0" animBg="1"/>
      <p:bldP spid="3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5679898" y="4734002"/>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325008" y="8119002"/>
              <a:ext cx="2999914"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消费者</a:t>
              </a:r>
              <a:r>
                <a:rPr lang="en-US" altLang="zh-CN" sz="2400" dirty="0">
                  <a:solidFill>
                    <a:schemeClr val="bg1"/>
                  </a:solidFill>
                  <a:ea typeface="Open Sans Light" panose="020B0306030504020204" pitchFamily="34" charset="0"/>
                  <a:cs typeface="Aparajita" panose="020B0604020202020204" pitchFamily="34" charset="0"/>
                </a:rPr>
                <a:t>-</a:t>
              </a:r>
              <a:r>
                <a:rPr lang="zh-CN" altLang="en-US" sz="2400" dirty="0">
                  <a:solidFill>
                    <a:schemeClr val="bg1"/>
                  </a:solidFill>
                  <a:ea typeface="Open Sans Light" panose="020B0306030504020204" pitchFamily="34" charset="0"/>
                  <a:cs typeface="Aparajita" panose="020B0604020202020204" pitchFamily="34" charset="0"/>
                </a:rPr>
                <a:t>生产者矛盾</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437006"/>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Pattern of  Consumer and producer </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40"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3237205-2ADB-4AA1-99F1-2F2BA7842EF8}"/>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988932-30D1-4ADD-92FF-1DAB45FF8806}"/>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3A3AAEB-80A1-44C1-B707-237A69614A2C}"/>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A677DA3-3A10-4AFC-A065-75A8D4E631ED}"/>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B49D8EC-57E3-442E-8641-DDA481BAB705}"/>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D54011B4-0421-4F0C-8943-80C2DC3F905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5" name="动作按钮: 上一张 4">
            <a:hlinkClick r:id="rId3" action="ppaction://hlinksldjump" highlightClick="1">
              <a:snd r:embed="rId4" name="breeze.wav"/>
            </a:hlinkClick>
            <a:extLst>
              <a:ext uri="{FF2B5EF4-FFF2-40B4-BE49-F238E27FC236}">
                <a16:creationId xmlns:a16="http://schemas.microsoft.com/office/drawing/2014/main" id="{DD38871E-C4A2-4106-8EAA-A4EA157A7118}"/>
              </a:ext>
            </a:extLst>
          </p:cNvPr>
          <p:cNvSpPr/>
          <p:nvPr/>
        </p:nvSpPr>
        <p:spPr>
          <a:xfrm>
            <a:off x="11316859" y="6108499"/>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6FE4A6A9-EB0C-42BB-93F8-342DEA78B973}"/>
              </a:ext>
            </a:extLst>
          </p:cNvPr>
          <p:cNvSpPr/>
          <p:nvPr/>
        </p:nvSpPr>
        <p:spPr>
          <a:xfrm>
            <a:off x="4151209" y="974067"/>
            <a:ext cx="7469398" cy="1077218"/>
          </a:xfrm>
          <a:prstGeom prst="rect">
            <a:avLst/>
          </a:prstGeom>
        </p:spPr>
        <p:txBody>
          <a:bodyPr wrap="square">
            <a:spAutoFit/>
          </a:bodyPr>
          <a:lstStyle/>
          <a:p>
            <a:r>
              <a:rPr lang="zh-CN" altLang="zh-CN" sz="1600" kern="100" dirty="0">
                <a:latin typeface="幼圆" panose="02010509060101010101" pitchFamily="49" charset="-122"/>
                <a:ea typeface="幼圆" panose="02010509060101010101" pitchFamily="49" charset="-122"/>
                <a:cs typeface="宋体" panose="02010600030101010101" pitchFamily="2" charset="-122"/>
              </a:rPr>
              <a:t>进行动态绘图的过程中，会碰到一个问题，一种情况是下位机在不停产生数据并上传，此时上位机在处理一些其他的任务，那么会导致数据溢出，并在绘图过程中产生闪烁中断等问题。而如果下位机上传数据的速度不够快，则会导致上位机不能正确绘图，并且容易引起系统崩溃</a:t>
            </a:r>
            <a:r>
              <a:rPr lang="zh-CN" altLang="zh-CN" sz="1600" kern="100" dirty="0">
                <a:cs typeface="宋体" panose="02010600030101010101" pitchFamily="2" charset="-122"/>
              </a:rPr>
              <a:t>。</a:t>
            </a:r>
            <a:endParaRPr lang="zh-CN" altLang="en-US" sz="1600" dirty="0"/>
          </a:p>
        </p:txBody>
      </p:sp>
      <p:pic>
        <p:nvPicPr>
          <p:cNvPr id="7" name="图片 6">
            <a:extLst>
              <a:ext uri="{FF2B5EF4-FFF2-40B4-BE49-F238E27FC236}">
                <a16:creationId xmlns:a16="http://schemas.microsoft.com/office/drawing/2014/main" id="{2A439E6E-677E-4523-8062-DB49D155F2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5733" y="2275960"/>
            <a:ext cx="4321248" cy="3158163"/>
          </a:xfrm>
          <a:prstGeom prst="rect">
            <a:avLst/>
          </a:prstGeom>
        </p:spPr>
      </p:pic>
      <p:sp>
        <p:nvSpPr>
          <p:cNvPr id="8" name="文本框 7">
            <a:extLst>
              <a:ext uri="{FF2B5EF4-FFF2-40B4-BE49-F238E27FC236}">
                <a16:creationId xmlns:a16="http://schemas.microsoft.com/office/drawing/2014/main" id="{BA53E385-9FD8-4E92-AAF9-F34E1D712CC5}"/>
              </a:ext>
            </a:extLst>
          </p:cNvPr>
          <p:cNvSpPr txBox="1"/>
          <p:nvPr/>
        </p:nvSpPr>
        <p:spPr>
          <a:xfrm>
            <a:off x="4383850" y="5670956"/>
            <a:ext cx="1728618" cy="307777"/>
          </a:xfrm>
          <a:prstGeom prst="rect">
            <a:avLst/>
          </a:prstGeom>
          <a:noFill/>
        </p:spPr>
        <p:txBody>
          <a:bodyPr wrap="square" rtlCol="0">
            <a:spAutoFit/>
          </a:bodyPr>
          <a:lstStyle/>
          <a:p>
            <a:r>
              <a:rPr lang="zh-CN" altLang="en-US" sz="1400" dirty="0"/>
              <a:t>生产者</a:t>
            </a:r>
            <a:r>
              <a:rPr lang="en-US" altLang="zh-CN" sz="1400" dirty="0"/>
              <a:t>-</a:t>
            </a:r>
            <a:r>
              <a:rPr lang="zh-CN" altLang="en-US" sz="1400" dirty="0"/>
              <a:t>消费者模式</a:t>
            </a:r>
          </a:p>
        </p:txBody>
      </p:sp>
      <p:pic>
        <p:nvPicPr>
          <p:cNvPr id="10" name="图片 9">
            <a:extLst>
              <a:ext uri="{FF2B5EF4-FFF2-40B4-BE49-F238E27FC236}">
                <a16:creationId xmlns:a16="http://schemas.microsoft.com/office/drawing/2014/main" id="{F6D804EA-58E9-4D82-9BE4-B5AFE43926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99585" y="2235069"/>
            <a:ext cx="4321248" cy="3199054"/>
          </a:xfrm>
          <a:prstGeom prst="rect">
            <a:avLst/>
          </a:prstGeom>
        </p:spPr>
      </p:pic>
      <p:sp>
        <p:nvSpPr>
          <p:cNvPr id="47" name="文本框 46">
            <a:extLst>
              <a:ext uri="{FF2B5EF4-FFF2-40B4-BE49-F238E27FC236}">
                <a16:creationId xmlns:a16="http://schemas.microsoft.com/office/drawing/2014/main" id="{1FB86121-0D18-4A49-B928-686DFAE17BC6}"/>
              </a:ext>
            </a:extLst>
          </p:cNvPr>
          <p:cNvSpPr txBox="1"/>
          <p:nvPr/>
        </p:nvSpPr>
        <p:spPr>
          <a:xfrm>
            <a:off x="9813938" y="5617422"/>
            <a:ext cx="1175600" cy="307777"/>
          </a:xfrm>
          <a:prstGeom prst="rect">
            <a:avLst/>
          </a:prstGeom>
          <a:noFill/>
        </p:spPr>
        <p:txBody>
          <a:bodyPr wrap="square" rtlCol="0">
            <a:spAutoFit/>
          </a:bodyPr>
          <a:lstStyle/>
          <a:p>
            <a:r>
              <a:rPr lang="zh-CN" altLang="en-US" sz="1400" dirty="0"/>
              <a:t>双缓冲机制</a:t>
            </a:r>
          </a:p>
        </p:txBody>
      </p:sp>
      <p:sp>
        <p:nvSpPr>
          <p:cNvPr id="11" name="波形 10">
            <a:extLst>
              <a:ext uri="{FF2B5EF4-FFF2-40B4-BE49-F238E27FC236}">
                <a16:creationId xmlns:a16="http://schemas.microsoft.com/office/drawing/2014/main" id="{37C2E425-88C6-4E12-AA42-19EF4C5F911D}"/>
              </a:ext>
            </a:extLst>
          </p:cNvPr>
          <p:cNvSpPr/>
          <p:nvPr/>
        </p:nvSpPr>
        <p:spPr>
          <a:xfrm>
            <a:off x="5486462" y="2262926"/>
            <a:ext cx="5503076" cy="2599369"/>
          </a:xfrm>
          <a:prstGeom prst="wav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zh-CN"/>
              <a:t>解决这个问题可以采用开辟双缓冲区，实现绘图过程中的读写分离。通过添加互斥信号量对缓冲区进行读写保护，当某一个缓冲区作为下位机发送数据的缓冲区时，请求信号量，进行互斥保护</a:t>
            </a:r>
            <a:endParaRPr lang="zh-CN" altLang="en-US" dirty="0"/>
          </a:p>
        </p:txBody>
      </p:sp>
    </p:spTree>
    <p:extLst>
      <p:ext uri="{BB962C8B-B14F-4D97-AF65-F5344CB8AC3E}">
        <p14:creationId xmlns:p14="http://schemas.microsoft.com/office/powerpoint/2010/main" val="1842261355"/>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500" fill="hold"/>
                                        <p:tgtEl>
                                          <p:spTgt spid="134"/>
                                        </p:tgtEl>
                                        <p:attrNameLst>
                                          <p:attrName>ppt_x</p:attrName>
                                        </p:attrNameLst>
                                      </p:cBhvr>
                                      <p:tavLst>
                                        <p:tav tm="0">
                                          <p:val>
                                            <p:strVal val="#ppt_x"/>
                                          </p:val>
                                        </p:tav>
                                        <p:tav tm="100000">
                                          <p:val>
                                            <p:strVal val="#ppt_x"/>
                                          </p:val>
                                        </p:tav>
                                      </p:tavLst>
                                    </p:anim>
                                    <p:anim calcmode="lin" valueType="num">
                                      <p:cBhvr additive="base">
                                        <p:cTn id="32" dur="50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1000"/>
                                        <p:tgtEl>
                                          <p:spTgt spid="40"/>
                                        </p:tgtEl>
                                      </p:cBhvr>
                                    </p:animEffect>
                                    <p:anim calcmode="lin" valueType="num">
                                      <p:cBhvr>
                                        <p:cTn id="40" dur="1000" fill="hold"/>
                                        <p:tgtEl>
                                          <p:spTgt spid="40"/>
                                        </p:tgtEl>
                                        <p:attrNameLst>
                                          <p:attrName>ppt_x</p:attrName>
                                        </p:attrNameLst>
                                      </p:cBhvr>
                                      <p:tavLst>
                                        <p:tav tm="0">
                                          <p:val>
                                            <p:strVal val="#ppt_x"/>
                                          </p:val>
                                        </p:tav>
                                        <p:tav tm="100000">
                                          <p:val>
                                            <p:strVal val="#ppt_x"/>
                                          </p:val>
                                        </p:tav>
                                      </p:tavLst>
                                    </p:anim>
                                    <p:anim calcmode="lin" valueType="num">
                                      <p:cBhvr>
                                        <p:cTn id="41" dur="1000" fill="hold"/>
                                        <p:tgtEl>
                                          <p:spTgt spid="4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1000"/>
                                        <p:tgtEl>
                                          <p:spTgt spid="41"/>
                                        </p:tgtEl>
                                      </p:cBhvr>
                                    </p:animEffect>
                                    <p:anim calcmode="lin" valueType="num">
                                      <p:cBhvr>
                                        <p:cTn id="45" dur="1000" fill="hold"/>
                                        <p:tgtEl>
                                          <p:spTgt spid="41"/>
                                        </p:tgtEl>
                                        <p:attrNameLst>
                                          <p:attrName>ppt_x</p:attrName>
                                        </p:attrNameLst>
                                      </p:cBhvr>
                                      <p:tavLst>
                                        <p:tav tm="0">
                                          <p:val>
                                            <p:strVal val="#ppt_x"/>
                                          </p:val>
                                        </p:tav>
                                        <p:tav tm="100000">
                                          <p:val>
                                            <p:strVal val="#ppt_x"/>
                                          </p:val>
                                        </p:tav>
                                      </p:tavLst>
                                    </p:anim>
                                    <p:anim calcmode="lin" valueType="num">
                                      <p:cBhvr>
                                        <p:cTn id="46" dur="1000" fill="hold"/>
                                        <p:tgtEl>
                                          <p:spTgt spid="4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1000"/>
                                        <p:tgtEl>
                                          <p:spTgt spid="42"/>
                                        </p:tgtEl>
                                      </p:cBhvr>
                                    </p:animEffect>
                                    <p:anim calcmode="lin" valueType="num">
                                      <p:cBhvr>
                                        <p:cTn id="50" dur="1000" fill="hold"/>
                                        <p:tgtEl>
                                          <p:spTgt spid="42"/>
                                        </p:tgtEl>
                                        <p:attrNameLst>
                                          <p:attrName>ppt_x</p:attrName>
                                        </p:attrNameLst>
                                      </p:cBhvr>
                                      <p:tavLst>
                                        <p:tav tm="0">
                                          <p:val>
                                            <p:strVal val="#ppt_x"/>
                                          </p:val>
                                        </p:tav>
                                        <p:tav tm="100000">
                                          <p:val>
                                            <p:strVal val="#ppt_x"/>
                                          </p:val>
                                        </p:tav>
                                      </p:tavLst>
                                    </p:anim>
                                    <p:anim calcmode="lin" valueType="num">
                                      <p:cBhvr>
                                        <p:cTn id="51" dur="1000" fill="hold"/>
                                        <p:tgtEl>
                                          <p:spTgt spid="4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1000"/>
                                        <p:tgtEl>
                                          <p:spTgt spid="43"/>
                                        </p:tgtEl>
                                      </p:cBhvr>
                                    </p:animEffect>
                                    <p:anim calcmode="lin" valueType="num">
                                      <p:cBhvr>
                                        <p:cTn id="55" dur="1000" fill="hold"/>
                                        <p:tgtEl>
                                          <p:spTgt spid="43"/>
                                        </p:tgtEl>
                                        <p:attrNameLst>
                                          <p:attrName>ppt_x</p:attrName>
                                        </p:attrNameLst>
                                      </p:cBhvr>
                                      <p:tavLst>
                                        <p:tav tm="0">
                                          <p:val>
                                            <p:strVal val="#ppt_x"/>
                                          </p:val>
                                        </p:tav>
                                        <p:tav tm="100000">
                                          <p:val>
                                            <p:strVal val="#ppt_x"/>
                                          </p:val>
                                        </p:tav>
                                      </p:tavLst>
                                    </p:anim>
                                    <p:anim calcmode="lin" valueType="num">
                                      <p:cBhvr>
                                        <p:cTn id="56" dur="1000" fill="hold"/>
                                        <p:tgtEl>
                                          <p:spTgt spid="4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1000"/>
                                        <p:tgtEl>
                                          <p:spTgt spid="44"/>
                                        </p:tgtEl>
                                      </p:cBhvr>
                                    </p:animEffect>
                                    <p:anim calcmode="lin" valueType="num">
                                      <p:cBhvr>
                                        <p:cTn id="60" dur="1000" fill="hold"/>
                                        <p:tgtEl>
                                          <p:spTgt spid="44"/>
                                        </p:tgtEl>
                                        <p:attrNameLst>
                                          <p:attrName>ppt_x</p:attrName>
                                        </p:attrNameLst>
                                      </p:cBhvr>
                                      <p:tavLst>
                                        <p:tav tm="0">
                                          <p:val>
                                            <p:strVal val="#ppt_x"/>
                                          </p:val>
                                        </p:tav>
                                        <p:tav tm="100000">
                                          <p:val>
                                            <p:strVal val="#ppt_x"/>
                                          </p:val>
                                        </p:tav>
                                      </p:tavLst>
                                    </p:anim>
                                    <p:anim calcmode="lin" valueType="num">
                                      <p:cBhvr>
                                        <p:cTn id="61" dur="1000" fill="hold"/>
                                        <p:tgtEl>
                                          <p:spTgt spid="44"/>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1000"/>
                                        <p:tgtEl>
                                          <p:spTgt spid="45"/>
                                        </p:tgtEl>
                                      </p:cBhvr>
                                    </p:animEffect>
                                    <p:anim calcmode="lin" valueType="num">
                                      <p:cBhvr>
                                        <p:cTn id="65" dur="1000" fill="hold"/>
                                        <p:tgtEl>
                                          <p:spTgt spid="45"/>
                                        </p:tgtEl>
                                        <p:attrNameLst>
                                          <p:attrName>ppt_x</p:attrName>
                                        </p:attrNameLst>
                                      </p:cBhvr>
                                      <p:tavLst>
                                        <p:tav tm="0">
                                          <p:val>
                                            <p:strVal val="#ppt_x"/>
                                          </p:val>
                                        </p:tav>
                                        <p:tav tm="100000">
                                          <p:val>
                                            <p:strVal val="#ppt_x"/>
                                          </p:val>
                                        </p:tav>
                                      </p:tavLst>
                                    </p:anim>
                                    <p:anim calcmode="lin" valueType="num">
                                      <p:cBhvr>
                                        <p:cTn id="6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8" fill="hold" grpId="0" nodeType="clickEffect">
                                  <p:stCondLst>
                                    <p:cond delay="0"/>
                                  </p:stCondLst>
                                  <p:childTnLst>
                                    <p:set>
                                      <p:cBhvr>
                                        <p:cTn id="70" dur="1" fill="hold">
                                          <p:stCondLst>
                                            <p:cond delay="0"/>
                                          </p:stCondLst>
                                        </p:cTn>
                                        <p:tgtEl>
                                          <p:spTgt spid="3"/>
                                        </p:tgtEl>
                                        <p:attrNameLst>
                                          <p:attrName>style.visibility</p:attrName>
                                        </p:attrNameLst>
                                      </p:cBhvr>
                                      <p:to>
                                        <p:strVal val="visible"/>
                                      </p:to>
                                    </p:set>
                                    <p:anim calcmode="lin" valueType="num">
                                      <p:cBhvr additive="base">
                                        <p:cTn id="71" dur="500" fill="hold"/>
                                        <p:tgtEl>
                                          <p:spTgt spid="3"/>
                                        </p:tgtEl>
                                        <p:attrNameLst>
                                          <p:attrName>ppt_x</p:attrName>
                                        </p:attrNameLst>
                                      </p:cBhvr>
                                      <p:tavLst>
                                        <p:tav tm="0">
                                          <p:val>
                                            <p:strVal val="0-#ppt_w/2"/>
                                          </p:val>
                                        </p:tav>
                                        <p:tav tm="100000">
                                          <p:val>
                                            <p:strVal val="#ppt_x"/>
                                          </p:val>
                                        </p:tav>
                                      </p:tavLst>
                                    </p:anim>
                                    <p:anim calcmode="lin" valueType="num">
                                      <p:cBhvr additive="base">
                                        <p:cTn id="72" dur="500" fill="hold"/>
                                        <p:tgtEl>
                                          <p:spTgt spid="3"/>
                                        </p:tgtEl>
                                        <p:attrNameLst>
                                          <p:attrName>ppt_y</p:attrName>
                                        </p:attrNameLst>
                                      </p:cBhvr>
                                      <p:tavLst>
                                        <p:tav tm="0">
                                          <p:val>
                                            <p:strVal val="#ppt_y"/>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7"/>
                                        </p:tgtEl>
                                        <p:attrNameLst>
                                          <p:attrName>style.visibility</p:attrName>
                                        </p:attrNameLst>
                                      </p:cBhvr>
                                      <p:to>
                                        <p:strVal val="visible"/>
                                      </p:to>
                                    </p:set>
                                    <p:anim calcmode="lin" valueType="num">
                                      <p:cBhvr additive="base">
                                        <p:cTn id="75" dur="500" fill="hold"/>
                                        <p:tgtEl>
                                          <p:spTgt spid="7"/>
                                        </p:tgtEl>
                                        <p:attrNameLst>
                                          <p:attrName>ppt_x</p:attrName>
                                        </p:attrNameLst>
                                      </p:cBhvr>
                                      <p:tavLst>
                                        <p:tav tm="0">
                                          <p:val>
                                            <p:strVal val="#ppt_x"/>
                                          </p:val>
                                        </p:tav>
                                        <p:tav tm="100000">
                                          <p:val>
                                            <p:strVal val="#ppt_x"/>
                                          </p:val>
                                        </p:tav>
                                      </p:tavLst>
                                    </p:anim>
                                    <p:anim calcmode="lin" valueType="num">
                                      <p:cBhvr additive="base">
                                        <p:cTn id="76" dur="500" fill="hold"/>
                                        <p:tgtEl>
                                          <p:spTgt spid="7"/>
                                        </p:tgtEl>
                                        <p:attrNameLst>
                                          <p:attrName>ppt_y</p:attrName>
                                        </p:attrNameLst>
                                      </p:cBhvr>
                                      <p:tavLst>
                                        <p:tav tm="0">
                                          <p:val>
                                            <p:strVal val="1+#ppt_h/2"/>
                                          </p:val>
                                        </p:tav>
                                        <p:tav tm="100000">
                                          <p:val>
                                            <p:strVal val="#ppt_y"/>
                                          </p:val>
                                        </p:tav>
                                      </p:tavLst>
                                    </p:anim>
                                  </p:childTnLst>
                                </p:cTn>
                              </p:par>
                              <p:par>
                                <p:cTn id="77" presetID="2" presetClass="entr" presetSubtype="2" fill="hold" nodeType="withEffect">
                                  <p:stCondLst>
                                    <p:cond delay="0"/>
                                  </p:stCondLst>
                                  <p:childTnLst>
                                    <p:set>
                                      <p:cBhvr>
                                        <p:cTn id="78" dur="1" fill="hold">
                                          <p:stCondLst>
                                            <p:cond delay="0"/>
                                          </p:stCondLst>
                                        </p:cTn>
                                        <p:tgtEl>
                                          <p:spTgt spid="10"/>
                                        </p:tgtEl>
                                        <p:attrNameLst>
                                          <p:attrName>style.visibility</p:attrName>
                                        </p:attrNameLst>
                                      </p:cBhvr>
                                      <p:to>
                                        <p:strVal val="visible"/>
                                      </p:to>
                                    </p:set>
                                    <p:anim calcmode="lin" valueType="num">
                                      <p:cBhvr additive="base">
                                        <p:cTn id="79" dur="500" fill="hold"/>
                                        <p:tgtEl>
                                          <p:spTgt spid="10"/>
                                        </p:tgtEl>
                                        <p:attrNameLst>
                                          <p:attrName>ppt_x</p:attrName>
                                        </p:attrNameLst>
                                      </p:cBhvr>
                                      <p:tavLst>
                                        <p:tav tm="0">
                                          <p:val>
                                            <p:strVal val="1+#ppt_w/2"/>
                                          </p:val>
                                        </p:tav>
                                        <p:tav tm="100000">
                                          <p:val>
                                            <p:strVal val="#ppt_x"/>
                                          </p:val>
                                        </p:tav>
                                      </p:tavLst>
                                    </p:anim>
                                    <p:anim calcmode="lin" valueType="num">
                                      <p:cBhvr additive="base">
                                        <p:cTn id="80" dur="500" fill="hold"/>
                                        <p:tgtEl>
                                          <p:spTgt spid="10"/>
                                        </p:tgtEl>
                                        <p:attrNameLst>
                                          <p:attrName>ppt_y</p:attrName>
                                        </p:attrNameLst>
                                      </p:cBhvr>
                                      <p:tavLst>
                                        <p:tav tm="0">
                                          <p:val>
                                            <p:strVal val="#ppt_y"/>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8"/>
                                        </p:tgtEl>
                                        <p:attrNameLst>
                                          <p:attrName>style.visibility</p:attrName>
                                        </p:attrNameLst>
                                      </p:cBhvr>
                                      <p:to>
                                        <p:strVal val="visible"/>
                                      </p:to>
                                    </p:set>
                                    <p:anim calcmode="lin" valueType="num">
                                      <p:cBhvr additive="base">
                                        <p:cTn id="83" dur="500" fill="hold"/>
                                        <p:tgtEl>
                                          <p:spTgt spid="8"/>
                                        </p:tgtEl>
                                        <p:attrNameLst>
                                          <p:attrName>ppt_x</p:attrName>
                                        </p:attrNameLst>
                                      </p:cBhvr>
                                      <p:tavLst>
                                        <p:tav tm="0">
                                          <p:val>
                                            <p:strVal val="#ppt_x"/>
                                          </p:val>
                                        </p:tav>
                                        <p:tav tm="100000">
                                          <p:val>
                                            <p:strVal val="#ppt_x"/>
                                          </p:val>
                                        </p:tav>
                                      </p:tavLst>
                                    </p:anim>
                                    <p:anim calcmode="lin" valueType="num">
                                      <p:cBhvr additive="base">
                                        <p:cTn id="84" dur="500" fill="hold"/>
                                        <p:tgtEl>
                                          <p:spTgt spid="8"/>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47"/>
                                        </p:tgtEl>
                                        <p:attrNameLst>
                                          <p:attrName>style.visibility</p:attrName>
                                        </p:attrNameLst>
                                      </p:cBhvr>
                                      <p:to>
                                        <p:strVal val="visible"/>
                                      </p:to>
                                    </p:set>
                                    <p:anim calcmode="lin" valueType="num">
                                      <p:cBhvr additive="base">
                                        <p:cTn id="87" dur="500" fill="hold"/>
                                        <p:tgtEl>
                                          <p:spTgt spid="47"/>
                                        </p:tgtEl>
                                        <p:attrNameLst>
                                          <p:attrName>ppt_x</p:attrName>
                                        </p:attrNameLst>
                                      </p:cBhvr>
                                      <p:tavLst>
                                        <p:tav tm="0">
                                          <p:val>
                                            <p:strVal val="#ppt_x"/>
                                          </p:val>
                                        </p:tav>
                                        <p:tav tm="100000">
                                          <p:val>
                                            <p:strVal val="#ppt_x"/>
                                          </p:val>
                                        </p:tav>
                                      </p:tavLst>
                                    </p:anim>
                                    <p:anim calcmode="lin" valueType="num">
                                      <p:cBhvr additive="base">
                                        <p:cTn id="8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1"/>
                                        </p:tgtEl>
                                        <p:attrNameLst>
                                          <p:attrName>style.visibility</p:attrName>
                                        </p:attrNameLst>
                                      </p:cBhvr>
                                      <p:to>
                                        <p:strVal val="visible"/>
                                      </p:to>
                                    </p:set>
                                    <p:anim calcmode="lin" valueType="num">
                                      <p:cBhvr additive="base">
                                        <p:cTn id="93" dur="500" fill="hold"/>
                                        <p:tgtEl>
                                          <p:spTgt spid="11"/>
                                        </p:tgtEl>
                                        <p:attrNameLst>
                                          <p:attrName>ppt_x</p:attrName>
                                        </p:attrNameLst>
                                      </p:cBhvr>
                                      <p:tavLst>
                                        <p:tav tm="0">
                                          <p:val>
                                            <p:strVal val="#ppt_x"/>
                                          </p:val>
                                        </p:tav>
                                        <p:tav tm="100000">
                                          <p:val>
                                            <p:strVal val="#ppt_x"/>
                                          </p:val>
                                        </p:tav>
                                      </p:tavLst>
                                    </p:anim>
                                    <p:anim calcmode="lin" valueType="num">
                                      <p:cBhvr additive="base">
                                        <p:cTn id="9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0" grpId="0" animBg="1"/>
      <p:bldP spid="41" grpId="0" animBg="1"/>
      <p:bldP spid="42" grpId="0"/>
      <p:bldP spid="43" grpId="0"/>
      <p:bldP spid="44" grpId="0"/>
      <p:bldP spid="45" grpId="0"/>
      <p:bldP spid="5" grpId="0" animBg="1"/>
      <p:bldP spid="3" grpId="0"/>
      <p:bldP spid="8" grpId="0"/>
      <p:bldP spid="47" grpId="0"/>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5679898" y="4734002"/>
            <a:ext cx="3624522" cy="2045625"/>
            <a:chOff x="17570424" y="5679930"/>
            <a:chExt cx="5038267" cy="2843521"/>
          </a:xfrm>
        </p:grpSpPr>
        <p:grpSp>
          <p:nvGrpSpPr>
            <p:cNvPr id="135" name="Group 9"/>
            <p:cNvGrpSpPr/>
            <p:nvPr/>
          </p:nvGrpSpPr>
          <p:grpSpPr>
            <a:xfrm>
              <a:off x="17570424" y="5679930"/>
              <a:ext cx="5038267" cy="2317072"/>
              <a:chOff x="714174" y="1849427"/>
              <a:chExt cx="2638626" cy="1491147"/>
            </a:xfrm>
          </p:grpSpPr>
          <p:cxnSp>
            <p:nvCxnSpPr>
              <p:cNvPr id="143" name="Straight Connector 11"/>
              <p:cNvCxnSpPr/>
              <p:nvPr/>
            </p:nvCxnSpPr>
            <p:spPr>
              <a:xfrm>
                <a:off x="714174" y="3340574"/>
                <a:ext cx="2638626" cy="0"/>
              </a:xfrm>
              <a:prstGeom prst="line">
                <a:avLst/>
              </a:prstGeom>
              <a:ln w="762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Rounded Rectangle 12"/>
              <p:cNvSpPr/>
              <p:nvPr/>
            </p:nvSpPr>
            <p:spPr>
              <a:xfrm>
                <a:off x="951571" y="1849427"/>
                <a:ext cx="198959" cy="1398931"/>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5" name="Rounded Rectangle 13"/>
              <p:cNvSpPr/>
              <p:nvPr/>
            </p:nvSpPr>
            <p:spPr>
              <a:xfrm>
                <a:off x="1336791" y="2323497"/>
                <a:ext cx="208834" cy="886761"/>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6" name="Rounded Rectangle 14"/>
              <p:cNvSpPr/>
              <p:nvPr/>
            </p:nvSpPr>
            <p:spPr>
              <a:xfrm>
                <a:off x="1722011" y="2323497"/>
                <a:ext cx="202844" cy="904077"/>
              </a:xfrm>
              <a:prstGeom prst="roundRect">
                <a:avLst/>
              </a:prstGeom>
              <a:solidFill>
                <a:srgbClr val="DD7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7" name="Rounded Rectangle 15"/>
              <p:cNvSpPr/>
              <p:nvPr/>
            </p:nvSpPr>
            <p:spPr>
              <a:xfrm>
                <a:off x="2107231" y="1970278"/>
                <a:ext cx="212902" cy="1264224"/>
              </a:xfrm>
              <a:prstGeom prst="round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8" name="Rounded Rectangle 16"/>
              <p:cNvSpPr/>
              <p:nvPr/>
            </p:nvSpPr>
            <p:spPr>
              <a:xfrm>
                <a:off x="2492451" y="1849427"/>
                <a:ext cx="192716" cy="1374685"/>
              </a:xfrm>
              <a:prstGeom prst="round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sp>
            <p:nvSpPr>
              <p:cNvPr id="149" name="Rounded Rectangle 17"/>
              <p:cNvSpPr/>
              <p:nvPr/>
            </p:nvSpPr>
            <p:spPr>
              <a:xfrm>
                <a:off x="2877671" y="1970277"/>
                <a:ext cx="202844" cy="1246909"/>
              </a:xfrm>
              <a:prstGeom prst="round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50000"/>
                      <a:lumOff val="50000"/>
                    </a:schemeClr>
                  </a:solidFill>
                  <a:latin typeface="微软雅黑" panose="020B0503020204020204" pitchFamily="34" charset="-122"/>
                </a:endParaRPr>
              </a:p>
            </p:txBody>
          </p:sp>
        </p:grpSp>
        <p:grpSp>
          <p:nvGrpSpPr>
            <p:cNvPr id="136" name="Group 18"/>
            <p:cNvGrpSpPr/>
            <p:nvPr/>
          </p:nvGrpSpPr>
          <p:grpSpPr>
            <a:xfrm>
              <a:off x="18036905" y="8138409"/>
              <a:ext cx="4110273" cy="385042"/>
              <a:chOff x="2445129" y="7502131"/>
              <a:chExt cx="4110273" cy="385042"/>
            </a:xfrm>
          </p:grpSpPr>
          <p:sp>
            <p:nvSpPr>
              <p:cNvPr id="137" name="Rectangle 1436"/>
              <p:cNvSpPr>
                <a:spLocks noChangeArrowheads="1"/>
              </p:cNvSpPr>
              <p:nvPr/>
            </p:nvSpPr>
            <p:spPr bwMode="auto">
              <a:xfrm>
                <a:off x="2445129"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id-ID" dirty="0">
                    <a:solidFill>
                      <a:schemeClr val="tx1">
                        <a:lumMod val="50000"/>
                        <a:lumOff val="50000"/>
                      </a:schemeClr>
                    </a:solidFill>
                    <a:latin typeface="微软雅黑" panose="020B0503020204020204" pitchFamily="34" charset="-122"/>
                    <a:cs typeface="Aparajita" panose="020B0604020202020204" pitchFamily="34" charset="0"/>
                  </a:rPr>
                  <a:t>34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8" name="Rectangle 1436"/>
              <p:cNvSpPr>
                <a:spLocks noChangeArrowheads="1"/>
              </p:cNvSpPr>
              <p:nvPr/>
            </p:nvSpPr>
            <p:spPr bwMode="auto">
              <a:xfrm>
                <a:off x="319953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54</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39" name="Rectangle 1436"/>
              <p:cNvSpPr>
                <a:spLocks noChangeArrowheads="1"/>
              </p:cNvSpPr>
              <p:nvPr/>
            </p:nvSpPr>
            <p:spPr bwMode="auto">
              <a:xfrm>
                <a:off x="3939484"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32</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0" name="Rectangle 1436"/>
              <p:cNvSpPr>
                <a:spLocks noChangeArrowheads="1"/>
              </p:cNvSpPr>
              <p:nvPr/>
            </p:nvSpPr>
            <p:spPr bwMode="auto">
              <a:xfrm>
                <a:off x="4679433"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43</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1" name="Rectangle 1436"/>
              <p:cNvSpPr>
                <a:spLocks noChangeArrowheads="1"/>
              </p:cNvSpPr>
              <p:nvPr/>
            </p:nvSpPr>
            <p:spPr bwMode="auto">
              <a:xfrm>
                <a:off x="5419378"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26</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sp>
            <p:nvSpPr>
              <p:cNvPr id="142" name="Rectangle 1436"/>
              <p:cNvSpPr>
                <a:spLocks noChangeArrowheads="1"/>
              </p:cNvSpPr>
              <p:nvPr/>
            </p:nvSpPr>
            <p:spPr bwMode="auto">
              <a:xfrm>
                <a:off x="6181056" y="7502131"/>
                <a:ext cx="374346" cy="385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dirty="0">
                    <a:solidFill>
                      <a:schemeClr val="tx1">
                        <a:lumMod val="50000"/>
                        <a:lumOff val="50000"/>
                      </a:schemeClr>
                    </a:solidFill>
                    <a:latin typeface="微软雅黑" panose="020B0503020204020204" pitchFamily="34" charset="-122"/>
                    <a:cs typeface="Aparajita" panose="020B0604020202020204" pitchFamily="34" charset="0"/>
                  </a:rPr>
                  <a:t>70</a:t>
                </a:r>
                <a:endParaRPr kumimoji="0" lang="en-US" sz="3600" i="0" u="none" strike="noStrike" cap="none" normalizeH="0" baseline="0" dirty="0">
                  <a:ln>
                    <a:noFill/>
                  </a:ln>
                  <a:solidFill>
                    <a:schemeClr val="tx1">
                      <a:lumMod val="50000"/>
                      <a:lumOff val="50000"/>
                    </a:schemeClr>
                  </a:solidFill>
                  <a:effectLst/>
                  <a:latin typeface="微软雅黑" panose="020B0503020204020204" pitchFamily="34" charset="-122"/>
                  <a:cs typeface="Aparajita" panose="020B0604020202020204" pitchFamily="34" charset="0"/>
                </a:endParaRPr>
              </a:p>
            </p:txBody>
          </p:sp>
        </p:grpSp>
      </p:grpSp>
      <p:sp>
        <p:nvSpPr>
          <p:cNvPr id="46" name="矩形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 y="-8017"/>
            <a:ext cx="3890210" cy="6858000"/>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274987" y="3279925"/>
            <a:ext cx="3145727" cy="1590152"/>
            <a:chOff x="3246780" y="8119002"/>
            <a:chExt cx="3145727" cy="1590152"/>
          </a:xfrm>
        </p:grpSpPr>
        <p:sp>
          <p:nvSpPr>
            <p:cNvPr id="54" name="Rectangle 61"/>
            <p:cNvSpPr/>
            <p:nvPr/>
          </p:nvSpPr>
          <p:spPr>
            <a:xfrm>
              <a:off x="3325008" y="8119002"/>
              <a:ext cx="2999914" cy="590895"/>
            </a:xfrm>
            <a:prstGeom prst="rect">
              <a:avLst/>
            </a:prstGeom>
          </p:spPr>
          <p:txBody>
            <a:bodyPr wrap="none" lIns="219419" tIns="109710" rIns="219419" bIns="109710">
              <a:spAutoFit/>
            </a:bodyPr>
            <a:lstStyle/>
            <a:p>
              <a:pPr algn="ctr"/>
              <a:r>
                <a:rPr lang="zh-CN" altLang="en-US" sz="2400" dirty="0">
                  <a:solidFill>
                    <a:schemeClr val="bg1"/>
                  </a:solidFill>
                  <a:ea typeface="Open Sans Light" panose="020B0306030504020204" pitchFamily="34" charset="0"/>
                  <a:cs typeface="Aparajita" panose="020B0604020202020204" pitchFamily="34" charset="0"/>
                </a:rPr>
                <a:t>消费者</a:t>
              </a:r>
              <a:r>
                <a:rPr lang="en-US" altLang="zh-CN" sz="2400" dirty="0">
                  <a:solidFill>
                    <a:schemeClr val="bg1"/>
                  </a:solidFill>
                  <a:ea typeface="Open Sans Light" panose="020B0306030504020204" pitchFamily="34" charset="0"/>
                  <a:cs typeface="Aparajita" panose="020B0604020202020204" pitchFamily="34" charset="0"/>
                </a:rPr>
                <a:t>-</a:t>
              </a:r>
              <a:r>
                <a:rPr lang="zh-CN" altLang="en-US" sz="2400" dirty="0">
                  <a:solidFill>
                    <a:schemeClr val="bg1"/>
                  </a:solidFill>
                  <a:ea typeface="Open Sans Light" panose="020B0306030504020204" pitchFamily="34" charset="0"/>
                  <a:cs typeface="Aparajita" panose="020B0604020202020204" pitchFamily="34" charset="0"/>
                </a:rPr>
                <a:t>生产者矛盾</a:t>
              </a:r>
              <a:endParaRPr lang="en-US" sz="2400" dirty="0">
                <a:solidFill>
                  <a:schemeClr val="bg1"/>
                </a:solidFill>
                <a:ea typeface="Open Sans Light" panose="020B0306030504020204" pitchFamily="34" charset="0"/>
                <a:cs typeface="Aparajita" panose="020B0604020202020204" pitchFamily="34" charset="0"/>
              </a:endParaRPr>
            </a:p>
          </p:txBody>
        </p:sp>
        <p:sp>
          <p:nvSpPr>
            <p:cNvPr id="55" name="Rectangle 62"/>
            <p:cNvSpPr/>
            <p:nvPr/>
          </p:nvSpPr>
          <p:spPr>
            <a:xfrm>
              <a:off x="3246780" y="8641629"/>
              <a:ext cx="3145727" cy="437006"/>
            </a:xfrm>
            <a:prstGeom prst="rect">
              <a:avLst/>
            </a:prstGeom>
          </p:spPr>
          <p:txBody>
            <a:bodyPr wrap="square" lIns="219419" tIns="109710" rIns="219419" bIns="109710">
              <a:spAutoFit/>
            </a:bodyPr>
            <a:lstStyle/>
            <a:p>
              <a:pPr algn="ctr"/>
              <a:r>
                <a:rPr lang="en-US" sz="1400" dirty="0">
                  <a:solidFill>
                    <a:schemeClr val="bg1"/>
                  </a:solidFill>
                  <a:ea typeface="Open Sans Light" panose="020B0306030504020204" pitchFamily="34" charset="0"/>
                  <a:cs typeface="Aparajita" panose="020B0604020202020204" pitchFamily="34" charset="0"/>
                </a:rPr>
                <a:t>Pattern of  Consumer and producer </a:t>
              </a:r>
            </a:p>
          </p:txBody>
        </p:sp>
        <p:grpSp>
          <p:nvGrpSpPr>
            <p:cNvPr id="56" name="Group 27"/>
            <p:cNvGrpSpPr/>
            <p:nvPr/>
          </p:nvGrpSpPr>
          <p:grpSpPr>
            <a:xfrm>
              <a:off x="3988146" y="9207937"/>
              <a:ext cx="1641092" cy="501217"/>
              <a:chOff x="3988146" y="9821053"/>
              <a:chExt cx="1641092" cy="501217"/>
            </a:xfrm>
          </p:grpSpPr>
          <p:sp>
            <p:nvSpPr>
              <p:cNvPr id="57" name="Freeform 78"/>
              <p:cNvSpPr>
                <a:spLocks noChangeArrowheads="1"/>
              </p:cNvSpPr>
              <p:nvPr/>
            </p:nvSpPr>
            <p:spPr bwMode="auto">
              <a:xfrm>
                <a:off x="5127536" y="9821053"/>
                <a:ext cx="501702" cy="492495"/>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58" name="Freeform 79"/>
              <p:cNvSpPr>
                <a:spLocks noChangeArrowheads="1"/>
              </p:cNvSpPr>
              <p:nvPr/>
            </p:nvSpPr>
            <p:spPr bwMode="auto">
              <a:xfrm>
                <a:off x="4552157" y="9829775"/>
                <a:ext cx="501704" cy="492495"/>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sp>
            <p:nvSpPr>
              <p:cNvPr id="60" name="Freeform 86"/>
              <p:cNvSpPr>
                <a:spLocks noChangeArrowheads="1"/>
              </p:cNvSpPr>
              <p:nvPr/>
            </p:nvSpPr>
            <p:spPr bwMode="auto">
              <a:xfrm>
                <a:off x="3988146" y="9829775"/>
                <a:ext cx="501702" cy="492495"/>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p>
            </p:txBody>
          </p:sp>
        </p:grpSp>
      </p:gr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pic>
        <p:nvPicPr>
          <p:cNvPr id="4" name="图片 3">
            <a:extLst>
              <a:ext uri="{FF2B5EF4-FFF2-40B4-BE49-F238E27FC236}">
                <a16:creationId xmlns:a16="http://schemas.microsoft.com/office/drawing/2014/main" id="{820FC62D-A916-4887-A846-914F61C55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5" y="804427"/>
            <a:ext cx="2552700" cy="2447925"/>
          </a:xfrm>
          <a:prstGeom prst="rect">
            <a:avLst/>
          </a:prstGeom>
          <a:effectLst>
            <a:outerShdw blurRad="63500" sx="102000" sy="102000" algn="ctr" rotWithShape="0">
              <a:prstClr val="black">
                <a:alpha val="40000"/>
              </a:prstClr>
            </a:outerShdw>
          </a:effectLst>
        </p:spPr>
      </p:pic>
      <p:sp>
        <p:nvSpPr>
          <p:cNvPr id="40"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53237205-2ADB-4AA1-99F1-2F2BA7842EF8}"/>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988932-30D1-4ADD-92FF-1DAB45FF8806}"/>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3A3AAEB-80A1-44C1-B707-237A69614A2C}"/>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A677DA3-3A10-4AFC-A065-75A8D4E631ED}"/>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B49D8EC-57E3-442E-8641-DDA481BAB705}"/>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D54011B4-0421-4F0C-8943-80C2DC3F905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5" name="动作按钮: 上一张 4">
            <a:hlinkClick r:id="rId3" action="ppaction://hlinksldjump" highlightClick="1">
              <a:snd r:embed="rId4" name="breeze.wav"/>
            </a:hlinkClick>
            <a:extLst>
              <a:ext uri="{FF2B5EF4-FFF2-40B4-BE49-F238E27FC236}">
                <a16:creationId xmlns:a16="http://schemas.microsoft.com/office/drawing/2014/main" id="{DD38871E-C4A2-4106-8EAA-A4EA157A7118}"/>
              </a:ext>
            </a:extLst>
          </p:cNvPr>
          <p:cNvSpPr/>
          <p:nvPr/>
        </p:nvSpPr>
        <p:spPr>
          <a:xfrm>
            <a:off x="11316859" y="6108499"/>
            <a:ext cx="659423" cy="55242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8F757784-D119-4A89-8F9C-81760897EC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04959" y="930118"/>
            <a:ext cx="7169114" cy="5676426"/>
          </a:xfrm>
          <a:prstGeom prst="rect">
            <a:avLst/>
          </a:prstGeom>
        </p:spPr>
      </p:pic>
      <p:pic>
        <p:nvPicPr>
          <p:cNvPr id="19" name="图片 18">
            <a:extLst>
              <a:ext uri="{FF2B5EF4-FFF2-40B4-BE49-F238E27FC236}">
                <a16:creationId xmlns:a16="http://schemas.microsoft.com/office/drawing/2014/main" id="{01763142-1158-446B-B3E6-5D67DD0E58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51514" y="1183719"/>
            <a:ext cx="7883885" cy="5071505"/>
          </a:xfrm>
          <a:prstGeom prst="rect">
            <a:avLst/>
          </a:prstGeom>
        </p:spPr>
      </p:pic>
    </p:spTree>
    <p:extLst>
      <p:ext uri="{BB962C8B-B14F-4D97-AF65-F5344CB8AC3E}">
        <p14:creationId xmlns:p14="http://schemas.microsoft.com/office/powerpoint/2010/main" val="2047509395"/>
      </p:ext>
    </p:extLst>
  </p:cSld>
  <p:clrMapOvr>
    <a:masterClrMapping/>
  </p:clrMapOvr>
  <mc:AlternateContent xmlns:mc="http://schemas.openxmlformats.org/markup-compatibility/2006" xmlns:p14="http://schemas.microsoft.com/office/powerpoint/2010/main">
    <mc:Choice Requires="p14">
      <p:transition spd="slow" p14:dur="12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800" decel="100000"/>
                                        <p:tgtEl>
                                          <p:spTgt spid="46"/>
                                        </p:tgtEl>
                                      </p:cBhvr>
                                    </p:animEffect>
                                    <p:anim calcmode="lin" valueType="num">
                                      <p:cBhvr>
                                        <p:cTn id="16" dur="800" decel="100000" fill="hold"/>
                                        <p:tgtEl>
                                          <p:spTgt spid="46"/>
                                        </p:tgtEl>
                                        <p:attrNameLst>
                                          <p:attrName>style.rotation</p:attrName>
                                        </p:attrNameLst>
                                      </p:cBhvr>
                                      <p:tavLst>
                                        <p:tav tm="0">
                                          <p:val>
                                            <p:fltVal val="-90"/>
                                          </p:val>
                                        </p:tav>
                                        <p:tav tm="100000">
                                          <p:val>
                                            <p:fltVal val="0"/>
                                          </p:val>
                                        </p:tav>
                                      </p:tavLst>
                                    </p:anim>
                                    <p:anim calcmode="lin" valueType="num">
                                      <p:cBhvr>
                                        <p:cTn id="17" dur="800" decel="100000" fill="hold"/>
                                        <p:tgtEl>
                                          <p:spTgt spid="46"/>
                                        </p:tgtEl>
                                        <p:attrNameLst>
                                          <p:attrName>ppt_x</p:attrName>
                                        </p:attrNameLst>
                                      </p:cBhvr>
                                      <p:tavLst>
                                        <p:tav tm="0">
                                          <p:val>
                                            <p:strVal val="#ppt_x+0.4"/>
                                          </p:val>
                                        </p:tav>
                                        <p:tav tm="100000">
                                          <p:val>
                                            <p:strVal val="#ppt_x-0.05"/>
                                          </p:val>
                                        </p:tav>
                                      </p:tavLst>
                                    </p:anim>
                                    <p:anim calcmode="lin" valueType="num">
                                      <p:cBhvr>
                                        <p:cTn id="18" dur="800" decel="100000" fill="hold"/>
                                        <p:tgtEl>
                                          <p:spTgt spid="4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800" decel="100000"/>
                                        <p:tgtEl>
                                          <p:spTgt spid="53"/>
                                        </p:tgtEl>
                                      </p:cBhvr>
                                    </p:animEffect>
                                    <p:anim calcmode="lin" valueType="num">
                                      <p:cBhvr>
                                        <p:cTn id="24" dur="800" decel="100000" fill="hold"/>
                                        <p:tgtEl>
                                          <p:spTgt spid="53"/>
                                        </p:tgtEl>
                                        <p:attrNameLst>
                                          <p:attrName>style.rotation</p:attrName>
                                        </p:attrNameLst>
                                      </p:cBhvr>
                                      <p:tavLst>
                                        <p:tav tm="0">
                                          <p:val>
                                            <p:fltVal val="-90"/>
                                          </p:val>
                                        </p:tav>
                                        <p:tav tm="100000">
                                          <p:val>
                                            <p:fltVal val="0"/>
                                          </p:val>
                                        </p:tav>
                                      </p:tavLst>
                                    </p:anim>
                                    <p:anim calcmode="lin" valueType="num">
                                      <p:cBhvr>
                                        <p:cTn id="25" dur="800" decel="100000" fill="hold"/>
                                        <p:tgtEl>
                                          <p:spTgt spid="53"/>
                                        </p:tgtEl>
                                        <p:attrNameLst>
                                          <p:attrName>ppt_x</p:attrName>
                                        </p:attrNameLst>
                                      </p:cBhvr>
                                      <p:tavLst>
                                        <p:tav tm="0">
                                          <p:val>
                                            <p:strVal val="#ppt_x+0.4"/>
                                          </p:val>
                                        </p:tav>
                                        <p:tav tm="100000">
                                          <p:val>
                                            <p:strVal val="#ppt_x-0.05"/>
                                          </p:val>
                                        </p:tav>
                                      </p:tavLst>
                                    </p:anim>
                                    <p:anim calcmode="lin" valueType="num">
                                      <p:cBhvr>
                                        <p:cTn id="26" dur="800" decel="100000" fill="hold"/>
                                        <p:tgtEl>
                                          <p:spTgt spid="53"/>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500" fill="hold"/>
                                        <p:tgtEl>
                                          <p:spTgt spid="134"/>
                                        </p:tgtEl>
                                        <p:attrNameLst>
                                          <p:attrName>ppt_x</p:attrName>
                                        </p:attrNameLst>
                                      </p:cBhvr>
                                      <p:tavLst>
                                        <p:tav tm="0">
                                          <p:val>
                                            <p:strVal val="#ppt_x"/>
                                          </p:val>
                                        </p:tav>
                                        <p:tav tm="100000">
                                          <p:val>
                                            <p:strVal val="#ppt_x"/>
                                          </p:val>
                                        </p:tav>
                                      </p:tavLst>
                                    </p:anim>
                                    <p:anim calcmode="lin" valueType="num">
                                      <p:cBhvr additive="base">
                                        <p:cTn id="32" dur="50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1000"/>
                                        <p:tgtEl>
                                          <p:spTgt spid="40"/>
                                        </p:tgtEl>
                                      </p:cBhvr>
                                    </p:animEffect>
                                    <p:anim calcmode="lin" valueType="num">
                                      <p:cBhvr>
                                        <p:cTn id="40" dur="1000" fill="hold"/>
                                        <p:tgtEl>
                                          <p:spTgt spid="40"/>
                                        </p:tgtEl>
                                        <p:attrNameLst>
                                          <p:attrName>ppt_x</p:attrName>
                                        </p:attrNameLst>
                                      </p:cBhvr>
                                      <p:tavLst>
                                        <p:tav tm="0">
                                          <p:val>
                                            <p:strVal val="#ppt_x"/>
                                          </p:val>
                                        </p:tav>
                                        <p:tav tm="100000">
                                          <p:val>
                                            <p:strVal val="#ppt_x"/>
                                          </p:val>
                                        </p:tav>
                                      </p:tavLst>
                                    </p:anim>
                                    <p:anim calcmode="lin" valueType="num">
                                      <p:cBhvr>
                                        <p:cTn id="41" dur="1000" fill="hold"/>
                                        <p:tgtEl>
                                          <p:spTgt spid="4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1000"/>
                                        <p:tgtEl>
                                          <p:spTgt spid="41"/>
                                        </p:tgtEl>
                                      </p:cBhvr>
                                    </p:animEffect>
                                    <p:anim calcmode="lin" valueType="num">
                                      <p:cBhvr>
                                        <p:cTn id="45" dur="1000" fill="hold"/>
                                        <p:tgtEl>
                                          <p:spTgt spid="41"/>
                                        </p:tgtEl>
                                        <p:attrNameLst>
                                          <p:attrName>ppt_x</p:attrName>
                                        </p:attrNameLst>
                                      </p:cBhvr>
                                      <p:tavLst>
                                        <p:tav tm="0">
                                          <p:val>
                                            <p:strVal val="#ppt_x"/>
                                          </p:val>
                                        </p:tav>
                                        <p:tav tm="100000">
                                          <p:val>
                                            <p:strVal val="#ppt_x"/>
                                          </p:val>
                                        </p:tav>
                                      </p:tavLst>
                                    </p:anim>
                                    <p:anim calcmode="lin" valueType="num">
                                      <p:cBhvr>
                                        <p:cTn id="46" dur="1000" fill="hold"/>
                                        <p:tgtEl>
                                          <p:spTgt spid="4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1000"/>
                                        <p:tgtEl>
                                          <p:spTgt spid="42"/>
                                        </p:tgtEl>
                                      </p:cBhvr>
                                    </p:animEffect>
                                    <p:anim calcmode="lin" valueType="num">
                                      <p:cBhvr>
                                        <p:cTn id="50" dur="1000" fill="hold"/>
                                        <p:tgtEl>
                                          <p:spTgt spid="42"/>
                                        </p:tgtEl>
                                        <p:attrNameLst>
                                          <p:attrName>ppt_x</p:attrName>
                                        </p:attrNameLst>
                                      </p:cBhvr>
                                      <p:tavLst>
                                        <p:tav tm="0">
                                          <p:val>
                                            <p:strVal val="#ppt_x"/>
                                          </p:val>
                                        </p:tav>
                                        <p:tav tm="100000">
                                          <p:val>
                                            <p:strVal val="#ppt_x"/>
                                          </p:val>
                                        </p:tav>
                                      </p:tavLst>
                                    </p:anim>
                                    <p:anim calcmode="lin" valueType="num">
                                      <p:cBhvr>
                                        <p:cTn id="51" dur="1000" fill="hold"/>
                                        <p:tgtEl>
                                          <p:spTgt spid="4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1000"/>
                                        <p:tgtEl>
                                          <p:spTgt spid="43"/>
                                        </p:tgtEl>
                                      </p:cBhvr>
                                    </p:animEffect>
                                    <p:anim calcmode="lin" valueType="num">
                                      <p:cBhvr>
                                        <p:cTn id="55" dur="1000" fill="hold"/>
                                        <p:tgtEl>
                                          <p:spTgt spid="43"/>
                                        </p:tgtEl>
                                        <p:attrNameLst>
                                          <p:attrName>ppt_x</p:attrName>
                                        </p:attrNameLst>
                                      </p:cBhvr>
                                      <p:tavLst>
                                        <p:tav tm="0">
                                          <p:val>
                                            <p:strVal val="#ppt_x"/>
                                          </p:val>
                                        </p:tav>
                                        <p:tav tm="100000">
                                          <p:val>
                                            <p:strVal val="#ppt_x"/>
                                          </p:val>
                                        </p:tav>
                                      </p:tavLst>
                                    </p:anim>
                                    <p:anim calcmode="lin" valueType="num">
                                      <p:cBhvr>
                                        <p:cTn id="56" dur="1000" fill="hold"/>
                                        <p:tgtEl>
                                          <p:spTgt spid="4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1000"/>
                                        <p:tgtEl>
                                          <p:spTgt spid="44"/>
                                        </p:tgtEl>
                                      </p:cBhvr>
                                    </p:animEffect>
                                    <p:anim calcmode="lin" valueType="num">
                                      <p:cBhvr>
                                        <p:cTn id="60" dur="1000" fill="hold"/>
                                        <p:tgtEl>
                                          <p:spTgt spid="44"/>
                                        </p:tgtEl>
                                        <p:attrNameLst>
                                          <p:attrName>ppt_x</p:attrName>
                                        </p:attrNameLst>
                                      </p:cBhvr>
                                      <p:tavLst>
                                        <p:tav tm="0">
                                          <p:val>
                                            <p:strVal val="#ppt_x"/>
                                          </p:val>
                                        </p:tav>
                                        <p:tav tm="100000">
                                          <p:val>
                                            <p:strVal val="#ppt_x"/>
                                          </p:val>
                                        </p:tav>
                                      </p:tavLst>
                                    </p:anim>
                                    <p:anim calcmode="lin" valueType="num">
                                      <p:cBhvr>
                                        <p:cTn id="61" dur="1000" fill="hold"/>
                                        <p:tgtEl>
                                          <p:spTgt spid="44"/>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1000"/>
                                        <p:tgtEl>
                                          <p:spTgt spid="45"/>
                                        </p:tgtEl>
                                      </p:cBhvr>
                                    </p:animEffect>
                                    <p:anim calcmode="lin" valueType="num">
                                      <p:cBhvr>
                                        <p:cTn id="65" dur="1000" fill="hold"/>
                                        <p:tgtEl>
                                          <p:spTgt spid="45"/>
                                        </p:tgtEl>
                                        <p:attrNameLst>
                                          <p:attrName>ppt_x</p:attrName>
                                        </p:attrNameLst>
                                      </p:cBhvr>
                                      <p:tavLst>
                                        <p:tav tm="0">
                                          <p:val>
                                            <p:strVal val="#ppt_x"/>
                                          </p:val>
                                        </p:tav>
                                        <p:tav tm="100000">
                                          <p:val>
                                            <p:strVal val="#ppt_x"/>
                                          </p:val>
                                        </p:tav>
                                      </p:tavLst>
                                    </p:anim>
                                    <p:anim calcmode="lin" valueType="num">
                                      <p:cBhvr>
                                        <p:cTn id="6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fade">
                                      <p:cBhvr>
                                        <p:cTn id="71" dur="500"/>
                                        <p:tgtEl>
                                          <p:spTgt spid="13"/>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xit" presetSubtype="4" fill="hold" nodeType="clickEffect">
                                  <p:stCondLst>
                                    <p:cond delay="0"/>
                                  </p:stCondLst>
                                  <p:childTnLst>
                                    <p:animEffect transition="out" filter="wipe(down)">
                                      <p:cBhvr>
                                        <p:cTn id="75" dur="500"/>
                                        <p:tgtEl>
                                          <p:spTgt spid="13"/>
                                        </p:tgtEl>
                                      </p:cBhvr>
                                    </p:animEffect>
                                    <p:set>
                                      <p:cBhvr>
                                        <p:cTn id="76" dur="1" fill="hold">
                                          <p:stCondLst>
                                            <p:cond delay="499"/>
                                          </p:stCondLst>
                                        </p:cTn>
                                        <p:tgtEl>
                                          <p:spTgt spid="13"/>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nodeType="clickEffect">
                                  <p:stCondLst>
                                    <p:cond delay="0"/>
                                  </p:stCondLst>
                                  <p:childTnLst>
                                    <p:animEffect transition="out" filter="fade">
                                      <p:cBhvr>
                                        <p:cTn id="80" dur="500"/>
                                        <p:tgtEl>
                                          <p:spTgt spid="13"/>
                                        </p:tgtEl>
                                      </p:cBhvr>
                                    </p:animEffect>
                                    <p:set>
                                      <p:cBhvr>
                                        <p:cTn id="81" dur="1" fill="hold">
                                          <p:stCondLst>
                                            <p:cond delay="499"/>
                                          </p:stCondLst>
                                        </p:cTn>
                                        <p:tgtEl>
                                          <p:spTgt spid="13"/>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9"/>
                                        </p:tgtEl>
                                        <p:attrNameLst>
                                          <p:attrName>style.visibility</p:attrName>
                                        </p:attrNameLst>
                                      </p:cBhvr>
                                      <p:to>
                                        <p:strVal val="visible"/>
                                      </p:to>
                                    </p:set>
                                    <p:animEffect transition="in" filter="fade">
                                      <p:cBhvr>
                                        <p:cTn id="86" dur="500"/>
                                        <p:tgtEl>
                                          <p:spTgt spid="19"/>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xit" presetSubtype="4" fill="hold" nodeType="clickEffect">
                                  <p:stCondLst>
                                    <p:cond delay="0"/>
                                  </p:stCondLst>
                                  <p:childTnLst>
                                    <p:anim calcmode="lin" valueType="num">
                                      <p:cBhvr additive="base">
                                        <p:cTn id="90" dur="500"/>
                                        <p:tgtEl>
                                          <p:spTgt spid="19"/>
                                        </p:tgtEl>
                                        <p:attrNameLst>
                                          <p:attrName>ppt_x</p:attrName>
                                        </p:attrNameLst>
                                      </p:cBhvr>
                                      <p:tavLst>
                                        <p:tav tm="0">
                                          <p:val>
                                            <p:strVal val="ppt_x"/>
                                          </p:val>
                                        </p:tav>
                                        <p:tav tm="100000">
                                          <p:val>
                                            <p:strVal val="ppt_x"/>
                                          </p:val>
                                        </p:tav>
                                      </p:tavLst>
                                    </p:anim>
                                    <p:anim calcmode="lin" valueType="num">
                                      <p:cBhvr additive="base">
                                        <p:cTn id="91" dur="500"/>
                                        <p:tgtEl>
                                          <p:spTgt spid="19"/>
                                        </p:tgtEl>
                                        <p:attrNameLst>
                                          <p:attrName>ppt_y</p:attrName>
                                        </p:attrNameLst>
                                      </p:cBhvr>
                                      <p:tavLst>
                                        <p:tav tm="0">
                                          <p:val>
                                            <p:strVal val="ppt_y"/>
                                          </p:val>
                                        </p:tav>
                                        <p:tav tm="100000">
                                          <p:val>
                                            <p:strVal val="1+ppt_h/2"/>
                                          </p:val>
                                        </p:tav>
                                      </p:tavLst>
                                    </p:anim>
                                    <p:set>
                                      <p:cBhvr>
                                        <p:cTn id="92"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0" grpId="0" animBg="1"/>
      <p:bldP spid="41" grpId="0" animBg="1"/>
      <p:bldP spid="42" grpId="0"/>
      <p:bldP spid="43" grpId="0"/>
      <p:bldP spid="44" grpId="0"/>
      <p:bldP spid="45" grpId="0"/>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2" y="3237593"/>
            <a:ext cx="12192000" cy="1320799"/>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01897" y="4644716"/>
            <a:ext cx="6360450" cy="2213284"/>
          </a:xfrm>
          <a:prstGeom prst="rect">
            <a:avLst/>
          </a:prstGeom>
          <a:noFill/>
        </p:spPr>
        <p:txBody>
          <a:bodyPr wrap="square" lIns="108000" tIns="36000" bIns="36000" rtlCol="0">
            <a:spAutoFit/>
          </a:bodyPr>
          <a:lstStyle/>
          <a:p>
            <a:pPr>
              <a:lnSpc>
                <a:spcPct val="130000"/>
              </a:lnSpc>
              <a:spcAft>
                <a:spcPts val="600"/>
              </a:spcAft>
            </a:pPr>
            <a:r>
              <a:rPr lang="zh-CN" altLang="en-US" b="1" dirty="0">
                <a:solidFill>
                  <a:srgbClr val="AF4343"/>
                </a:solidFill>
                <a:latin typeface="微软雅黑" pitchFamily="34" charset="-122"/>
                <a:ea typeface="微软雅黑" pitchFamily="34" charset="-122"/>
              </a:rPr>
              <a:t>背景及目的</a:t>
            </a:r>
            <a:endParaRPr lang="en-US" altLang="zh-CN" b="1" dirty="0">
              <a:solidFill>
                <a:srgbClr val="AF4343"/>
              </a:solidFill>
              <a:latin typeface="微软雅黑" pitchFamily="34" charset="-122"/>
              <a:ea typeface="微软雅黑" pitchFamily="34" charset="-122"/>
            </a:endParaRPr>
          </a:p>
          <a:p>
            <a:pPr>
              <a:lnSpc>
                <a:spcPct val="130000"/>
              </a:lnSpc>
              <a:spcAft>
                <a:spcPts val="600"/>
              </a:spcAft>
            </a:pPr>
            <a:r>
              <a:rPr lang="zh-CN" altLang="en-US" sz="1400" dirty="0">
                <a:solidFill>
                  <a:schemeClr val="tx1">
                    <a:lumMod val="75000"/>
                    <a:lumOff val="25000"/>
                  </a:schemeClr>
                </a:solidFill>
                <a:latin typeface="微软雅黑" pitchFamily="34" charset="-122"/>
                <a:ea typeface="微软雅黑" pitchFamily="34" charset="-122"/>
              </a:rPr>
              <a:t>计划实现一个能够高精度再现实际环境的模拟振动台系统，主要应用如下：</a:t>
            </a:r>
            <a:endParaRPr lang="en-US" altLang="zh-CN" sz="1400" dirty="0">
              <a:solidFill>
                <a:schemeClr val="tx1">
                  <a:lumMod val="75000"/>
                  <a:lumOff val="25000"/>
                </a:schemeClr>
              </a:solidFill>
              <a:latin typeface="微软雅黑" pitchFamily="34" charset="-122"/>
              <a:ea typeface="微软雅黑" pitchFamily="34" charset="-122"/>
            </a:endParaRPr>
          </a:p>
          <a:p>
            <a:pPr>
              <a:lnSpc>
                <a:spcPct val="130000"/>
              </a:lnSpc>
              <a:spcAft>
                <a:spcPts val="600"/>
              </a:spcAft>
            </a:pPr>
            <a:r>
              <a:rPr lang="en-US" altLang="zh-CN" sz="1400" dirty="0">
                <a:solidFill>
                  <a:schemeClr val="tx1">
                    <a:lumMod val="75000"/>
                    <a:lumOff val="25000"/>
                  </a:schemeClr>
                </a:solidFill>
                <a:latin typeface="微软雅黑" pitchFamily="34" charset="-122"/>
                <a:ea typeface="微软雅黑" pitchFamily="34" charset="-122"/>
              </a:rPr>
              <a:t>1</a:t>
            </a:r>
            <a:r>
              <a:rPr lang="zh-CN" altLang="en-US" sz="1400" dirty="0">
                <a:solidFill>
                  <a:schemeClr val="tx1">
                    <a:lumMod val="75000"/>
                    <a:lumOff val="25000"/>
                  </a:schemeClr>
                </a:solidFill>
                <a:latin typeface="微软雅黑" pitchFamily="34" charset="-122"/>
                <a:ea typeface="微软雅黑" pitchFamily="34" charset="-122"/>
              </a:rPr>
              <a:t>、</a:t>
            </a:r>
            <a:r>
              <a:rPr lang="en-US" altLang="zh-CN" sz="1400" dirty="0">
                <a:solidFill>
                  <a:schemeClr val="tx1">
                    <a:lumMod val="75000"/>
                    <a:lumOff val="25000"/>
                  </a:schemeClr>
                </a:solidFill>
                <a:latin typeface="微软雅黑" pitchFamily="34" charset="-122"/>
                <a:ea typeface="微软雅黑" pitchFamily="34" charset="-122"/>
              </a:rPr>
              <a:t>VR</a:t>
            </a:r>
            <a:r>
              <a:rPr lang="zh-CN" altLang="en-US" sz="1400" dirty="0">
                <a:solidFill>
                  <a:schemeClr val="tx1">
                    <a:lumMod val="75000"/>
                    <a:lumOff val="25000"/>
                  </a:schemeClr>
                </a:solidFill>
                <a:latin typeface="微软雅黑" pitchFamily="34" charset="-122"/>
                <a:ea typeface="微软雅黑" pitchFamily="34" charset="-122"/>
              </a:rPr>
              <a:t>技术 可以模拟海浪，地震等波形，让人有身临其境的感觉</a:t>
            </a:r>
            <a:endParaRPr lang="en-US" altLang="zh-CN" sz="1400" dirty="0">
              <a:solidFill>
                <a:schemeClr val="tx1">
                  <a:lumMod val="75000"/>
                  <a:lumOff val="25000"/>
                </a:schemeClr>
              </a:solidFill>
              <a:latin typeface="微软雅黑" pitchFamily="34" charset="-122"/>
              <a:ea typeface="微软雅黑" pitchFamily="34" charset="-122"/>
            </a:endParaRPr>
          </a:p>
          <a:p>
            <a:pPr>
              <a:lnSpc>
                <a:spcPct val="130000"/>
              </a:lnSpc>
              <a:spcAft>
                <a:spcPts val="600"/>
              </a:spcAft>
            </a:pPr>
            <a:r>
              <a:rPr lang="en-US" altLang="zh-CN" sz="1400" dirty="0">
                <a:solidFill>
                  <a:schemeClr val="tx1">
                    <a:lumMod val="75000"/>
                    <a:lumOff val="25000"/>
                  </a:schemeClr>
                </a:solidFill>
                <a:latin typeface="微软雅黑" pitchFamily="34" charset="-122"/>
                <a:ea typeface="微软雅黑" pitchFamily="34" charset="-122"/>
              </a:rPr>
              <a:t>2</a:t>
            </a:r>
            <a:r>
              <a:rPr lang="zh-CN" altLang="en-US" sz="1400" dirty="0">
                <a:solidFill>
                  <a:schemeClr val="tx1">
                    <a:lumMod val="75000"/>
                    <a:lumOff val="25000"/>
                  </a:schemeClr>
                </a:solidFill>
                <a:latin typeface="微软雅黑" pitchFamily="34" charset="-122"/>
                <a:ea typeface="微软雅黑" pitchFamily="34" charset="-122"/>
              </a:rPr>
              <a:t>、汽车与海工装备测试   可以用振动平台模拟的波形，来测试装置的稳定性。</a:t>
            </a:r>
            <a:endParaRPr lang="en-US" altLang="zh-CN" sz="1400" dirty="0">
              <a:solidFill>
                <a:schemeClr val="tx1">
                  <a:lumMod val="75000"/>
                  <a:lumOff val="25000"/>
                </a:schemeClr>
              </a:solidFill>
              <a:latin typeface="微软雅黑" pitchFamily="34" charset="-122"/>
              <a:ea typeface="微软雅黑" pitchFamily="34" charset="-122"/>
            </a:endParaRPr>
          </a:p>
          <a:p>
            <a:pPr>
              <a:lnSpc>
                <a:spcPct val="130000"/>
              </a:lnSpc>
              <a:spcAft>
                <a:spcPts val="600"/>
              </a:spcAft>
            </a:pPr>
            <a:r>
              <a:rPr lang="en-US" altLang="zh-CN" sz="1400" dirty="0">
                <a:solidFill>
                  <a:schemeClr val="tx1">
                    <a:lumMod val="75000"/>
                    <a:lumOff val="25000"/>
                  </a:schemeClr>
                </a:solidFill>
                <a:latin typeface="微软雅黑" pitchFamily="34" charset="-122"/>
                <a:ea typeface="微软雅黑" pitchFamily="34" charset="-122"/>
              </a:rPr>
              <a:t>3</a:t>
            </a:r>
            <a:r>
              <a:rPr lang="zh-CN" altLang="en-US" sz="1400" dirty="0">
                <a:solidFill>
                  <a:schemeClr val="tx1">
                    <a:lumMod val="75000"/>
                    <a:lumOff val="25000"/>
                  </a:schemeClr>
                </a:solidFill>
                <a:latin typeface="微软雅黑" pitchFamily="34" charset="-122"/>
                <a:ea typeface="微软雅黑" pitchFamily="34" charset="-122"/>
              </a:rPr>
              <a:t>、地震模拟    可以广泛应用于土木工程结构的抗震性能检测等领域</a:t>
            </a:r>
            <a:endParaRPr lang="en-US" altLang="zh-CN" sz="1400" dirty="0">
              <a:solidFill>
                <a:schemeClr val="tx1">
                  <a:lumMod val="75000"/>
                  <a:lumOff val="25000"/>
                </a:schemeClr>
              </a:solidFill>
              <a:latin typeface="微软雅黑" pitchFamily="34" charset="-122"/>
              <a:ea typeface="微软雅黑" pitchFamily="34" charset="-122"/>
            </a:endParaRPr>
          </a:p>
          <a:p>
            <a:pPr>
              <a:lnSpc>
                <a:spcPct val="130000"/>
              </a:lnSpc>
              <a:spcAft>
                <a:spcPts val="600"/>
              </a:spcAft>
            </a:pPr>
            <a:r>
              <a:rPr lang="en-US" altLang="zh-CN" sz="1400" dirty="0">
                <a:solidFill>
                  <a:schemeClr val="tx1">
                    <a:lumMod val="75000"/>
                    <a:lumOff val="25000"/>
                  </a:schemeClr>
                </a:solidFill>
                <a:latin typeface="微软雅黑" pitchFamily="34" charset="-122"/>
                <a:ea typeface="微软雅黑" pitchFamily="34" charset="-122"/>
              </a:rPr>
              <a:t>4</a:t>
            </a:r>
            <a:r>
              <a:rPr lang="zh-CN" altLang="en-US" sz="1400" dirty="0">
                <a:solidFill>
                  <a:schemeClr val="tx1">
                    <a:lumMod val="75000"/>
                    <a:lumOff val="25000"/>
                  </a:schemeClr>
                </a:solidFill>
                <a:latin typeface="微软雅黑" pitchFamily="34" charset="-122"/>
                <a:ea typeface="微软雅黑" pitchFamily="34" charset="-122"/>
              </a:rPr>
              <a:t>、</a:t>
            </a:r>
            <a:r>
              <a:rPr lang="en-US" altLang="zh-CN" sz="1400" dirty="0">
                <a:solidFill>
                  <a:schemeClr val="tx1">
                    <a:lumMod val="75000"/>
                    <a:lumOff val="25000"/>
                  </a:schemeClr>
                </a:solidFill>
                <a:latin typeface="微软雅黑" pitchFamily="34" charset="-122"/>
                <a:ea typeface="微软雅黑" pitchFamily="34" charset="-122"/>
              </a:rPr>
              <a:t>………….</a:t>
            </a:r>
          </a:p>
        </p:txBody>
      </p:sp>
      <p:grpSp>
        <p:nvGrpSpPr>
          <p:cNvPr id="27" name="组合 2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489281" y="505880"/>
            <a:ext cx="770021" cy="770021"/>
            <a:chOff x="481263" y="417094"/>
            <a:chExt cx="962526" cy="962526"/>
          </a:xfrm>
        </p:grpSpPr>
        <p:sp>
          <p:nvSpPr>
            <p:cNvPr id="28" name="椭圆 27"/>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0" name="文本框 2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249272" y="416410"/>
            <a:ext cx="3846858" cy="646331"/>
          </a:xfrm>
          <a:prstGeom prst="rect">
            <a:avLst/>
          </a:prstGeom>
          <a:noFill/>
        </p:spPr>
        <p:txBody>
          <a:bodyPr wrap="square" rtlCol="0">
            <a:spAutoFit/>
          </a:bodyPr>
          <a:lstStyle/>
          <a:p>
            <a:r>
              <a:rPr lang="en-US" altLang="zh-CN" sz="3600" b="1" spc="300" dirty="0" err="1">
                <a:solidFill>
                  <a:srgbClr val="AF4343"/>
                </a:solidFill>
                <a:latin typeface="Miriam" panose="020B0502050101010101" pitchFamily="34" charset="-79"/>
                <a:cs typeface="Miriam" panose="020B0502050101010101" pitchFamily="34" charset="-79"/>
              </a:rPr>
              <a:t>BackGround</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32" name="圆角矩形 3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5891153" y="566563"/>
            <a:ext cx="4721159" cy="403784"/>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5875113" y="566234"/>
            <a:ext cx="1299413" cy="403375"/>
          </a:xfrm>
          <a:custGeom>
            <a:avLst/>
            <a:gdLst>
              <a:gd name="connsiteX0" fmla="*/ 0 w 1299413"/>
              <a:gd name="connsiteY0" fmla="*/ 201687 h 403375"/>
              <a:gd name="connsiteX1" fmla="*/ 0 w 1299413"/>
              <a:gd name="connsiteY1" fmla="*/ 201688 h 403375"/>
              <a:gd name="connsiteX2" fmla="*/ 0 w 1299413"/>
              <a:gd name="connsiteY2" fmla="*/ 201688 h 403375"/>
              <a:gd name="connsiteX3" fmla="*/ 201688 w 1299413"/>
              <a:gd name="connsiteY3" fmla="*/ 0 h 403375"/>
              <a:gd name="connsiteX4" fmla="*/ 1299413 w 1299413"/>
              <a:gd name="connsiteY4" fmla="*/ 0 h 403375"/>
              <a:gd name="connsiteX5" fmla="*/ 1299413 w 1299413"/>
              <a:gd name="connsiteY5" fmla="*/ 403375 h 403375"/>
              <a:gd name="connsiteX6" fmla="*/ 201688 w 1299413"/>
              <a:gd name="connsiteY6" fmla="*/ 403375 h 403375"/>
              <a:gd name="connsiteX7" fmla="*/ 15850 w 1299413"/>
              <a:gd name="connsiteY7" fmla="*/ 280193 h 403375"/>
              <a:gd name="connsiteX8" fmla="*/ 0 w 1299413"/>
              <a:gd name="connsiteY8" fmla="*/ 201688 h 403375"/>
              <a:gd name="connsiteX9" fmla="*/ 15850 w 1299413"/>
              <a:gd name="connsiteY9" fmla="*/ 123182 h 403375"/>
              <a:gd name="connsiteX10" fmla="*/ 201688 w 1299413"/>
              <a:gd name="connsiteY10" fmla="*/ 0 h 40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9413" h="403375">
                <a:moveTo>
                  <a:pt x="0" y="201687"/>
                </a:moveTo>
                <a:lnTo>
                  <a:pt x="0" y="201688"/>
                </a:lnTo>
                <a:lnTo>
                  <a:pt x="0" y="201688"/>
                </a:lnTo>
                <a:close/>
                <a:moveTo>
                  <a:pt x="201688" y="0"/>
                </a:moveTo>
                <a:lnTo>
                  <a:pt x="1299413" y="0"/>
                </a:lnTo>
                <a:lnTo>
                  <a:pt x="1299413" y="403375"/>
                </a:lnTo>
                <a:lnTo>
                  <a:pt x="201688" y="403375"/>
                </a:lnTo>
                <a:cubicBezTo>
                  <a:pt x="118147" y="403375"/>
                  <a:pt x="46468" y="352582"/>
                  <a:pt x="15850" y="280193"/>
                </a:cubicBezTo>
                <a:lnTo>
                  <a:pt x="0" y="201688"/>
                </a:lnTo>
                <a:lnTo>
                  <a:pt x="15850" y="123182"/>
                </a:lnTo>
                <a:cubicBezTo>
                  <a:pt x="46468" y="50793"/>
                  <a:pt x="118147" y="0"/>
                  <a:pt x="201688" y="0"/>
                </a:cubicBezTo>
                <a:close/>
              </a:path>
            </a:pathLst>
          </a:cu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6088284" y="598644"/>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5" name="文本框 3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7260901" y="607418"/>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6" name="文本框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8316595" y="606896"/>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工作演示</a:t>
            </a:r>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9440315" y="606550"/>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3"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21" name="文本框 2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762F3F38-F253-4575-AE2B-E35ACC38C840}"/>
              </a:ext>
            </a:extLst>
          </p:cNvPr>
          <p:cNvSpPr txBox="1"/>
          <p:nvPr/>
        </p:nvSpPr>
        <p:spPr>
          <a:xfrm>
            <a:off x="1338745" y="1024473"/>
            <a:ext cx="2802593"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Background  of  the project</a:t>
            </a:r>
          </a:p>
        </p:txBody>
      </p:sp>
      <p:pic>
        <p:nvPicPr>
          <p:cNvPr id="7" name="图片 6">
            <a:extLst>
              <a:ext uri="{FF2B5EF4-FFF2-40B4-BE49-F238E27FC236}">
                <a16:creationId xmlns:a16="http://schemas.microsoft.com/office/drawing/2014/main" id="{85C653FF-DD9D-4DF2-A475-BE16E65C3A34}"/>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816235" y="2078026"/>
            <a:ext cx="3207600" cy="2106000"/>
          </a:xfrm>
          <a:prstGeom prst="rect">
            <a:avLst/>
          </a:prstGeom>
          <a:effectLst>
            <a:outerShdw blurRad="63500" sx="102000" sy="102000" algn="ctr" rotWithShape="0">
              <a:prstClr val="black">
                <a:alpha val="40000"/>
              </a:prstClr>
            </a:outerShdw>
          </a:effectLst>
        </p:spPr>
      </p:pic>
      <p:pic>
        <p:nvPicPr>
          <p:cNvPr id="9" name="图片 8">
            <a:extLst>
              <a:ext uri="{FF2B5EF4-FFF2-40B4-BE49-F238E27FC236}">
                <a16:creationId xmlns:a16="http://schemas.microsoft.com/office/drawing/2014/main" id="{24557E32-333F-41DD-BCEE-79440AE69F9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484484" y="2078026"/>
            <a:ext cx="3207600" cy="2106000"/>
          </a:xfrm>
          <a:prstGeom prst="rect">
            <a:avLst/>
          </a:prstGeom>
          <a:effectLst>
            <a:outerShdw blurRad="63500" sx="102000" sy="102000" algn="ctr" rotWithShape="0">
              <a:prstClr val="black">
                <a:alpha val="40000"/>
              </a:prstClr>
            </a:outerShdw>
          </a:effectLst>
        </p:spPr>
      </p:pic>
      <p:pic>
        <p:nvPicPr>
          <p:cNvPr id="11" name="图片 10">
            <a:extLst>
              <a:ext uri="{FF2B5EF4-FFF2-40B4-BE49-F238E27FC236}">
                <a16:creationId xmlns:a16="http://schemas.microsoft.com/office/drawing/2014/main" id="{5AE1BB3F-F3E5-4D40-AA1A-42A550452B3D}"/>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8316595" y="2078026"/>
            <a:ext cx="3207600" cy="2106000"/>
          </a:xfrm>
          <a:prstGeom prst="rect">
            <a:avLst/>
          </a:prstGeom>
          <a:effectLst>
            <a:outerShdw blurRad="63500" sx="102000" sy="102000" algn="ctr" rotWithShape="0">
              <a:prstClr val="black">
                <a:alpha val="40000"/>
              </a:prstClr>
            </a:outerShdw>
          </a:effectLst>
        </p:spPr>
      </p:pic>
      <p:sp>
        <p:nvSpPr>
          <p:cNvPr id="12" name="矩形 11">
            <a:extLst>
              <a:ext uri="{FF2B5EF4-FFF2-40B4-BE49-F238E27FC236}">
                <a16:creationId xmlns:a16="http://schemas.microsoft.com/office/drawing/2014/main" id="{48592ED2-FBF8-43C0-8075-C1B709596C8F}"/>
              </a:ext>
            </a:extLst>
          </p:cNvPr>
          <p:cNvSpPr/>
          <p:nvPr/>
        </p:nvSpPr>
        <p:spPr>
          <a:xfrm>
            <a:off x="1519788" y="1483837"/>
            <a:ext cx="1800493" cy="417358"/>
          </a:xfrm>
          <a:prstGeom prst="rect">
            <a:avLst/>
          </a:prstGeom>
        </p:spPr>
        <p:txBody>
          <a:bodyPr wrap="none">
            <a:spAutoFit/>
          </a:bodyPr>
          <a:lstStyle/>
          <a:p>
            <a:pPr>
              <a:lnSpc>
                <a:spcPct val="130000"/>
              </a:lnSpc>
              <a:spcAft>
                <a:spcPts val="600"/>
              </a:spcAft>
            </a:pPr>
            <a:r>
              <a:rPr lang="zh-CN" altLang="en-US" b="1" dirty="0">
                <a:solidFill>
                  <a:srgbClr val="EDBD68"/>
                </a:solidFill>
                <a:latin typeface="微软雅黑" pitchFamily="34" charset="-122"/>
                <a:ea typeface="微软雅黑" pitchFamily="34" charset="-122"/>
              </a:rPr>
              <a:t>单自由度振动台</a:t>
            </a:r>
            <a:endParaRPr lang="en-US" altLang="zh-CN" b="1" dirty="0">
              <a:solidFill>
                <a:srgbClr val="EDBD68"/>
              </a:solidFill>
              <a:latin typeface="微软雅黑" pitchFamily="34" charset="-122"/>
              <a:ea typeface="微软雅黑" pitchFamily="34" charset="-122"/>
            </a:endParaRPr>
          </a:p>
        </p:txBody>
      </p:sp>
      <p:sp>
        <p:nvSpPr>
          <p:cNvPr id="38" name="矩形 37">
            <a:extLst>
              <a:ext uri="{FF2B5EF4-FFF2-40B4-BE49-F238E27FC236}">
                <a16:creationId xmlns:a16="http://schemas.microsoft.com/office/drawing/2014/main" id="{F79F82FD-D3D2-4D62-9FDF-D9D04954697A}"/>
              </a:ext>
            </a:extLst>
          </p:cNvPr>
          <p:cNvSpPr/>
          <p:nvPr/>
        </p:nvSpPr>
        <p:spPr>
          <a:xfrm>
            <a:off x="7071228" y="1472815"/>
            <a:ext cx="2262158" cy="417358"/>
          </a:xfrm>
          <a:prstGeom prst="rect">
            <a:avLst/>
          </a:prstGeom>
        </p:spPr>
        <p:txBody>
          <a:bodyPr wrap="none">
            <a:spAutoFit/>
          </a:bodyPr>
          <a:lstStyle/>
          <a:p>
            <a:pPr>
              <a:lnSpc>
                <a:spcPct val="130000"/>
              </a:lnSpc>
              <a:spcAft>
                <a:spcPts val="600"/>
              </a:spcAft>
            </a:pPr>
            <a:r>
              <a:rPr lang="zh-CN" altLang="en-US" b="1" dirty="0">
                <a:solidFill>
                  <a:srgbClr val="EDBD68"/>
                </a:solidFill>
                <a:latin typeface="微软雅黑" pitchFamily="34" charset="-122"/>
                <a:ea typeface="微软雅黑" pitchFamily="34" charset="-122"/>
              </a:rPr>
              <a:t>三向六自由度振动台</a:t>
            </a:r>
            <a:endParaRPr lang="en-US" altLang="zh-CN" b="1" dirty="0">
              <a:solidFill>
                <a:srgbClr val="EDBD68"/>
              </a:solidFill>
              <a:latin typeface="微软雅黑" pitchFamily="34" charset="-122"/>
              <a:ea typeface="微软雅黑" pitchFamily="34" charset="-122"/>
            </a:endParaRPr>
          </a:p>
        </p:txBody>
      </p:sp>
      <p:sp>
        <p:nvSpPr>
          <p:cNvPr id="39" name="矩形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AE71379A-0EEE-462A-841B-E4CEC01011B1}"/>
              </a:ext>
            </a:extLst>
          </p:cNvPr>
          <p:cNvSpPr/>
          <p:nvPr/>
        </p:nvSpPr>
        <p:spPr>
          <a:xfrm>
            <a:off x="6550269" y="4607089"/>
            <a:ext cx="5752059" cy="2036702"/>
          </a:xfrm>
          <a:prstGeom prst="rect">
            <a:avLst/>
          </a:prstGeom>
          <a:noFill/>
        </p:spPr>
        <p:txBody>
          <a:bodyPr wrap="square" lIns="108000" tIns="36000" bIns="36000" rtlCol="0">
            <a:spAutoFit/>
          </a:bodyPr>
          <a:lstStyle/>
          <a:p>
            <a:pPr>
              <a:lnSpc>
                <a:spcPct val="130000"/>
              </a:lnSpc>
              <a:spcAft>
                <a:spcPts val="600"/>
              </a:spcAft>
            </a:pPr>
            <a:r>
              <a:rPr lang="zh-CN" altLang="en-US" b="1" dirty="0">
                <a:solidFill>
                  <a:srgbClr val="AF4343"/>
                </a:solidFill>
                <a:latin typeface="微软雅黑" pitchFamily="34" charset="-122"/>
                <a:ea typeface="微软雅黑" pitchFamily="34" charset="-122"/>
              </a:rPr>
              <a:t>国内外现状</a:t>
            </a:r>
            <a:endParaRPr lang="en-US" altLang="zh-CN" b="1" dirty="0">
              <a:solidFill>
                <a:srgbClr val="AF4343"/>
              </a:solidFill>
              <a:latin typeface="微软雅黑" pitchFamily="34" charset="-122"/>
              <a:ea typeface="微软雅黑" pitchFamily="34" charset="-122"/>
            </a:endParaRPr>
          </a:p>
          <a:p>
            <a:pPr>
              <a:lnSpc>
                <a:spcPct val="130000"/>
              </a:lnSpc>
              <a:spcAft>
                <a:spcPts val="600"/>
              </a:spcAft>
            </a:pPr>
            <a:r>
              <a:rPr lang="zh-CN" altLang="en-US" sz="1400" dirty="0">
                <a:solidFill>
                  <a:schemeClr val="tx1">
                    <a:lumMod val="75000"/>
                    <a:lumOff val="25000"/>
                  </a:schemeClr>
                </a:solidFill>
                <a:latin typeface="微软雅黑" pitchFamily="34" charset="-122"/>
                <a:ea typeface="微软雅黑" pitchFamily="34" charset="-122"/>
              </a:rPr>
              <a:t>目前关键技术一直被美国的</a:t>
            </a:r>
            <a:r>
              <a:rPr lang="en-US" altLang="zh-CN" sz="1400" dirty="0">
                <a:solidFill>
                  <a:schemeClr val="tx1">
                    <a:lumMod val="75000"/>
                    <a:lumOff val="25000"/>
                  </a:schemeClr>
                </a:solidFill>
                <a:latin typeface="微软雅黑" pitchFamily="34" charset="-122"/>
                <a:ea typeface="微软雅黑" pitchFamily="34" charset="-122"/>
              </a:rPr>
              <a:t>MTS</a:t>
            </a:r>
            <a:r>
              <a:rPr lang="zh-CN" altLang="en-US" sz="1400" dirty="0">
                <a:solidFill>
                  <a:schemeClr val="tx1">
                    <a:lumMod val="75000"/>
                    <a:lumOff val="25000"/>
                  </a:schemeClr>
                </a:solidFill>
                <a:latin typeface="微软雅黑" pitchFamily="34" charset="-122"/>
                <a:ea typeface="微软雅黑" pitchFamily="34" charset="-122"/>
              </a:rPr>
              <a:t>公司、英国</a:t>
            </a:r>
            <a:r>
              <a:rPr lang="en-US" altLang="zh-CN" sz="1400" dirty="0" err="1">
                <a:solidFill>
                  <a:schemeClr val="tx1">
                    <a:lumMod val="75000"/>
                    <a:lumOff val="25000"/>
                  </a:schemeClr>
                </a:solidFill>
                <a:latin typeface="微软雅黑" pitchFamily="34" charset="-122"/>
                <a:ea typeface="微软雅黑" pitchFamily="34" charset="-122"/>
              </a:rPr>
              <a:t>Servotest</a:t>
            </a:r>
            <a:r>
              <a:rPr lang="zh-CN" altLang="en-US" sz="1400" dirty="0">
                <a:solidFill>
                  <a:schemeClr val="tx1">
                    <a:lumMod val="75000"/>
                    <a:lumOff val="25000"/>
                  </a:schemeClr>
                </a:solidFill>
                <a:latin typeface="微软雅黑" pitchFamily="34" charset="-122"/>
                <a:ea typeface="微软雅黑" pitchFamily="34" charset="-122"/>
              </a:rPr>
              <a:t>公司垄断</a:t>
            </a:r>
            <a:r>
              <a:rPr lang="en-US" altLang="zh-CN" sz="1400" dirty="0">
                <a:solidFill>
                  <a:schemeClr val="tx1">
                    <a:lumMod val="75000"/>
                    <a:lumOff val="25000"/>
                  </a:schemeClr>
                </a:solidFill>
                <a:latin typeface="微软雅黑" pitchFamily="34" charset="-122"/>
                <a:ea typeface="微软雅黑" pitchFamily="34" charset="-122"/>
              </a:rPr>
              <a:t>,</a:t>
            </a:r>
            <a:r>
              <a:rPr lang="zh-CN" altLang="en-US" sz="1400" dirty="0">
                <a:solidFill>
                  <a:schemeClr val="tx1">
                    <a:lumMod val="75000"/>
                    <a:lumOff val="25000"/>
                  </a:schemeClr>
                </a:solidFill>
                <a:latin typeface="微软雅黑" pitchFamily="34" charset="-122"/>
                <a:ea typeface="微软雅黑" pitchFamily="34" charset="-122"/>
              </a:rPr>
              <a:t>国家每年都要花十几亿外汇从国外购买</a:t>
            </a:r>
            <a:r>
              <a:rPr lang="en-US" altLang="zh-CN" sz="1400" dirty="0">
                <a:solidFill>
                  <a:schemeClr val="tx1">
                    <a:lumMod val="75000"/>
                    <a:lumOff val="25000"/>
                  </a:schemeClr>
                </a:solidFill>
                <a:latin typeface="微软雅黑" pitchFamily="34" charset="-122"/>
                <a:ea typeface="微软雅黑" pitchFamily="34" charset="-122"/>
              </a:rPr>
              <a:t>,</a:t>
            </a:r>
            <a:r>
              <a:rPr lang="zh-CN" altLang="en-US" sz="1400" dirty="0">
                <a:solidFill>
                  <a:schemeClr val="tx1">
                    <a:lumMod val="75000"/>
                    <a:lumOff val="25000"/>
                  </a:schemeClr>
                </a:solidFill>
                <a:latin typeface="微软雅黑" pitchFamily="34" charset="-122"/>
                <a:ea typeface="微软雅黑" pitchFamily="34" charset="-122"/>
              </a:rPr>
              <a:t>维护和使用都比较复杂。</a:t>
            </a:r>
            <a:endParaRPr lang="en-US" altLang="zh-CN" sz="1400" dirty="0">
              <a:solidFill>
                <a:schemeClr val="tx1">
                  <a:lumMod val="75000"/>
                  <a:lumOff val="25000"/>
                </a:schemeClr>
              </a:solidFill>
              <a:latin typeface="微软雅黑" pitchFamily="34" charset="-122"/>
              <a:ea typeface="微软雅黑" pitchFamily="34" charset="-122"/>
            </a:endParaRPr>
          </a:p>
          <a:p>
            <a:pPr>
              <a:lnSpc>
                <a:spcPct val="130000"/>
              </a:lnSpc>
              <a:spcAft>
                <a:spcPts val="600"/>
              </a:spcAft>
            </a:pPr>
            <a:r>
              <a:rPr lang="zh-CN" altLang="en-US" sz="1400" dirty="0">
                <a:solidFill>
                  <a:schemeClr val="tx1">
                    <a:lumMod val="75000"/>
                    <a:lumOff val="25000"/>
                  </a:schemeClr>
                </a:solidFill>
                <a:latin typeface="微软雅黑" pitchFamily="34" charset="-122"/>
                <a:ea typeface="微软雅黑" pitchFamily="34" charset="-122"/>
              </a:rPr>
              <a:t>而且市场上只有小型的电机驱动的</a:t>
            </a:r>
            <a:r>
              <a:rPr lang="en-US" altLang="zh-CN" sz="1400" dirty="0">
                <a:solidFill>
                  <a:schemeClr val="tx1">
                    <a:lumMod val="75000"/>
                    <a:lumOff val="25000"/>
                  </a:schemeClr>
                </a:solidFill>
                <a:latin typeface="微软雅黑" pitchFamily="34" charset="-122"/>
                <a:ea typeface="微软雅黑" pitchFamily="34" charset="-122"/>
              </a:rPr>
              <a:t>6</a:t>
            </a:r>
            <a:r>
              <a:rPr lang="zh-CN" altLang="en-US" sz="1400" dirty="0">
                <a:solidFill>
                  <a:schemeClr val="tx1">
                    <a:lumMod val="75000"/>
                    <a:lumOff val="25000"/>
                  </a:schemeClr>
                </a:solidFill>
                <a:latin typeface="微软雅黑" pitchFamily="34" charset="-122"/>
                <a:ea typeface="微软雅黑" pitchFamily="34" charset="-122"/>
              </a:rPr>
              <a:t>自由度平台销售，一般只用于游戏、科普等领域。</a:t>
            </a:r>
            <a:endParaRPr lang="en-US" altLang="zh-CN" sz="1400" dirty="0">
              <a:solidFill>
                <a:schemeClr val="tx1">
                  <a:lumMod val="75000"/>
                  <a:lumOff val="25000"/>
                </a:schemeClr>
              </a:solidFill>
              <a:latin typeface="微软雅黑" pitchFamily="34" charset="-122"/>
              <a:ea typeface="微软雅黑" pitchFamily="34" charset="-122"/>
            </a:endParaRPr>
          </a:p>
          <a:p>
            <a:pPr>
              <a:lnSpc>
                <a:spcPct val="130000"/>
              </a:lnSpc>
              <a:spcAft>
                <a:spcPts val="600"/>
              </a:spcAft>
            </a:pPr>
            <a:r>
              <a:rPr lang="zh-CN" altLang="en-US" sz="1400" dirty="0">
                <a:solidFill>
                  <a:schemeClr val="tx1">
                    <a:lumMod val="75000"/>
                    <a:lumOff val="25000"/>
                  </a:schemeClr>
                </a:solidFill>
                <a:latin typeface="微软雅黑" pitchFamily="34" charset="-122"/>
                <a:ea typeface="微软雅黑" pitchFamily="34" charset="-122"/>
              </a:rPr>
              <a:t>若能将振动台在国内产品化，可以大大降低成本提高科研能力</a:t>
            </a:r>
            <a:endParaRPr lang="en-US" altLang="zh-CN" sz="1400"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190451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489281" y="505880"/>
            <a:ext cx="770021" cy="770021"/>
            <a:chOff x="481263" y="417094"/>
            <a:chExt cx="962526" cy="962526"/>
          </a:xfrm>
        </p:grpSpPr>
        <p:sp>
          <p:nvSpPr>
            <p:cNvPr id="6" name="椭圆 5"/>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0" name="文本框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347537" y="465222"/>
            <a:ext cx="3081232"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PRINCIPLE</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41" name="圆角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819189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8205538" y="446992"/>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工作演示</a:t>
            </a:r>
          </a:p>
        </p:txBody>
      </p:sp>
      <p:sp>
        <p:nvSpPr>
          <p:cNvPr id="46" name="文本框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47" name="文本框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12C7EF8-FE36-4717-955F-8B365F039FFA}"/>
              </a:ext>
            </a:extLst>
          </p:cNvPr>
          <p:cNvSpPr txBox="1"/>
          <p:nvPr/>
        </p:nvSpPr>
        <p:spPr>
          <a:xfrm>
            <a:off x="1347538" y="997596"/>
            <a:ext cx="2165684"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Design    principle</a:t>
            </a:r>
          </a:p>
        </p:txBody>
      </p:sp>
      <p:pic>
        <p:nvPicPr>
          <p:cNvPr id="4" name="图片 3">
            <a:extLst>
              <a:ext uri="{FF2B5EF4-FFF2-40B4-BE49-F238E27FC236}">
                <a16:creationId xmlns:a16="http://schemas.microsoft.com/office/drawing/2014/main" id="{683EBFCA-005C-4F0B-86A4-2EC96D3C03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0159" y="1953675"/>
            <a:ext cx="7086528" cy="3973102"/>
          </a:xfrm>
          <a:prstGeom prst="rect">
            <a:avLst/>
          </a:prstGeom>
        </p:spPr>
      </p:pic>
      <p:sp>
        <p:nvSpPr>
          <p:cNvPr id="48" name="矩形 4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C87EEF36-D381-40FA-BA18-DA056D63938A}"/>
              </a:ext>
            </a:extLst>
          </p:cNvPr>
          <p:cNvSpPr/>
          <p:nvPr/>
        </p:nvSpPr>
        <p:spPr>
          <a:xfrm>
            <a:off x="4563357" y="1320093"/>
            <a:ext cx="3213053" cy="506027"/>
          </a:xfrm>
          <a:prstGeom prst="rect">
            <a:avLst/>
          </a:prstGeom>
          <a:noFill/>
        </p:spPr>
        <p:txBody>
          <a:bodyPr wrap="square" lIns="108000" tIns="36000" bIns="36000" rtlCol="0">
            <a:spAutoFit/>
          </a:bodyPr>
          <a:lstStyle/>
          <a:p>
            <a:pPr>
              <a:lnSpc>
                <a:spcPct val="130000"/>
              </a:lnSpc>
            </a:pPr>
            <a:r>
              <a:rPr lang="zh-CN" altLang="en-US" sz="2400" dirty="0">
                <a:solidFill>
                  <a:schemeClr val="tx1">
                    <a:lumMod val="75000"/>
                    <a:lumOff val="25000"/>
                  </a:schemeClr>
                </a:solidFill>
                <a:latin typeface="微软雅黑" pitchFamily="34" charset="-122"/>
                <a:ea typeface="微软雅黑" pitchFamily="34" charset="-122"/>
              </a:rPr>
              <a:t>振动平台总体框架</a:t>
            </a:r>
            <a:endParaRPr lang="en-US" altLang="zh-CN" sz="2400"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2723910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489281" y="505880"/>
            <a:ext cx="770021" cy="770021"/>
            <a:chOff x="481263" y="417094"/>
            <a:chExt cx="962526" cy="962526"/>
          </a:xfrm>
        </p:grpSpPr>
        <p:sp>
          <p:nvSpPr>
            <p:cNvPr id="6" name="椭圆 5"/>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0" name="文本框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347537" y="465222"/>
            <a:ext cx="3081232"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PRINCIPLE</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23" name="椭圆 2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4601678" y="2823123"/>
            <a:ext cx="2916323" cy="2916323"/>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微软雅黑" panose="020B0503020204020204" pitchFamily="34" charset="-122"/>
              <a:ea typeface="微软雅黑" panose="020B0503020204020204" pitchFamily="34" charset="-122"/>
            </a:endParaRPr>
          </a:p>
        </p:txBody>
      </p:sp>
      <p:grpSp>
        <p:nvGrpSpPr>
          <p:cNvPr id="24" name="组合 2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4667710" y="2889262"/>
            <a:ext cx="2783847" cy="2783844"/>
            <a:chOff x="3047429" y="1323744"/>
            <a:chExt cx="2783847" cy="2783844"/>
          </a:xfrm>
          <a:effectLst/>
        </p:grpSpPr>
        <p:sp>
          <p:nvSpPr>
            <p:cNvPr id="25" name="椭圆 11"/>
            <p:cNvSpPr/>
            <p:nvPr/>
          </p:nvSpPr>
          <p:spPr>
            <a:xfrm rot="2700000">
              <a:off x="3862480" y="1323962"/>
              <a:ext cx="1153402" cy="1152965"/>
            </a:xfrm>
            <a:custGeom>
              <a:avLst/>
              <a:gdLst/>
              <a:ahLst/>
              <a:cxnLst/>
              <a:rect l="l" t="t" r="r" b="b"/>
              <a:pathLst>
                <a:path w="1153402" h="1152965">
                  <a:moveTo>
                    <a:pt x="746531" y="0"/>
                  </a:moveTo>
                  <a:cubicBezTo>
                    <a:pt x="779296" y="194851"/>
                    <a:pt x="949063" y="342875"/>
                    <a:pt x="1153402" y="342875"/>
                  </a:cubicBezTo>
                  <a:lnTo>
                    <a:pt x="1153402" y="1152965"/>
                  </a:lnTo>
                  <a:lnTo>
                    <a:pt x="343312" y="1152965"/>
                  </a:lnTo>
                  <a:cubicBezTo>
                    <a:pt x="343312" y="948474"/>
                    <a:pt x="195069" y="778607"/>
                    <a:pt x="0" y="746050"/>
                  </a:cubicBezTo>
                  <a:cubicBezTo>
                    <a:pt x="121924" y="397390"/>
                    <a:pt x="397695" y="121245"/>
                    <a:pt x="746531" y="0"/>
                  </a:cubicBezTo>
                  <a:close/>
                </a:path>
              </a:pathLst>
            </a:custGeom>
            <a:solidFill>
              <a:srgbClr val="EDBD68"/>
            </a:solidFill>
            <a:ln>
              <a:noFill/>
            </a:ln>
          </p:spPr>
          <p:txBody>
            <a:bodyPr lIns="0" tIns="0" rIns="0" bIns="0" anchor="ctr"/>
            <a:lstStyle/>
            <a:p>
              <a:pPr algn="ctr">
                <a:spcAft>
                  <a:spcPts val="600"/>
                </a:spcAft>
              </a:pPr>
              <a:endParaRPr lang="zh-CN" altLang="en-US" sz="1200" b="1">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椭圆 11"/>
            <p:cNvSpPr/>
            <p:nvPr/>
          </p:nvSpPr>
          <p:spPr>
            <a:xfrm rot="2700000" flipH="1">
              <a:off x="4678356" y="2138826"/>
              <a:ext cx="1152437" cy="1153402"/>
            </a:xfrm>
            <a:custGeom>
              <a:avLst/>
              <a:gdLst/>
              <a:ahLst/>
              <a:cxnLst/>
              <a:rect l="l" t="t" r="r" b="b"/>
              <a:pathLst>
                <a:path w="1152437" h="1153402">
                  <a:moveTo>
                    <a:pt x="745522" y="0"/>
                  </a:moveTo>
                  <a:cubicBezTo>
                    <a:pt x="397295" y="121773"/>
                    <a:pt x="121402" y="397011"/>
                    <a:pt x="0" y="745261"/>
                  </a:cubicBezTo>
                  <a:cubicBezTo>
                    <a:pt x="201063" y="772062"/>
                    <a:pt x="355477" y="944700"/>
                    <a:pt x="355477" y="1153402"/>
                  </a:cubicBezTo>
                  <a:lnTo>
                    <a:pt x="1152437" y="1153402"/>
                  </a:lnTo>
                  <a:lnTo>
                    <a:pt x="1152437" y="343312"/>
                  </a:lnTo>
                  <a:cubicBezTo>
                    <a:pt x="947947" y="343312"/>
                    <a:pt x="778080" y="195069"/>
                    <a:pt x="745522" y="0"/>
                  </a:cubicBezTo>
                  <a:close/>
                </a:path>
              </a:pathLst>
            </a:custGeom>
            <a:solidFill>
              <a:srgbClr val="DD7A5B"/>
            </a:solidFill>
            <a:ln>
              <a:noFill/>
            </a:ln>
          </p:spPr>
          <p:txBody>
            <a:bodyPr lIns="0" tIns="0" rIns="0" bIns="0" anchor="ctr"/>
            <a:lstStyle/>
            <a:p>
              <a:pPr algn="ctr">
                <a:spcAft>
                  <a:spcPts val="600"/>
                </a:spcAft>
              </a:pPr>
              <a:endParaRPr lang="zh-CN" altLang="en-US" sz="1200" b="1">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椭圆 11"/>
            <p:cNvSpPr/>
            <p:nvPr/>
          </p:nvSpPr>
          <p:spPr>
            <a:xfrm rot="2700000" flipV="1">
              <a:off x="3047211" y="2139230"/>
              <a:ext cx="1153402" cy="1152966"/>
            </a:xfrm>
            <a:custGeom>
              <a:avLst/>
              <a:gdLst/>
              <a:ahLst/>
              <a:cxnLst/>
              <a:rect l="l" t="t" r="r" b="b"/>
              <a:pathLst>
                <a:path w="1153402" h="1152966">
                  <a:moveTo>
                    <a:pt x="343312" y="1152966"/>
                  </a:moveTo>
                  <a:lnTo>
                    <a:pt x="1153402" y="1152966"/>
                  </a:lnTo>
                  <a:lnTo>
                    <a:pt x="1153402" y="342876"/>
                  </a:lnTo>
                  <a:cubicBezTo>
                    <a:pt x="949063" y="342876"/>
                    <a:pt x="779296" y="194851"/>
                    <a:pt x="746532" y="0"/>
                  </a:cubicBezTo>
                  <a:cubicBezTo>
                    <a:pt x="397696" y="121245"/>
                    <a:pt x="121924" y="397391"/>
                    <a:pt x="0" y="746051"/>
                  </a:cubicBezTo>
                  <a:cubicBezTo>
                    <a:pt x="195069" y="778608"/>
                    <a:pt x="343312" y="948475"/>
                    <a:pt x="343312" y="1152966"/>
                  </a:cubicBezTo>
                  <a:close/>
                </a:path>
              </a:pathLst>
            </a:custGeom>
            <a:solidFill>
              <a:srgbClr val="EBD48E"/>
            </a:solidFill>
            <a:ln>
              <a:noFill/>
            </a:ln>
          </p:spPr>
          <p:txBody>
            <a:bodyPr lIns="0" tIns="0" rIns="0" bIns="0" anchor="ctr"/>
            <a:lstStyle/>
            <a:p>
              <a:pPr algn="ctr">
                <a:spcAft>
                  <a:spcPts val="600"/>
                </a:spcAft>
              </a:pPr>
              <a:endParaRPr lang="zh-CN" altLang="en-US" sz="1200" b="1">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椭圆 11"/>
            <p:cNvSpPr/>
            <p:nvPr/>
          </p:nvSpPr>
          <p:spPr>
            <a:xfrm rot="2700000" flipH="1" flipV="1">
              <a:off x="3862864" y="2954647"/>
              <a:ext cx="1152934" cy="1152947"/>
            </a:xfrm>
            <a:custGeom>
              <a:avLst/>
              <a:gdLst/>
              <a:ahLst/>
              <a:cxnLst/>
              <a:rect l="l" t="t" r="r" b="b"/>
              <a:pathLst>
                <a:path w="1152934" h="1152947">
                  <a:moveTo>
                    <a:pt x="1152934" y="1152947"/>
                  </a:moveTo>
                  <a:lnTo>
                    <a:pt x="355974" y="1152947"/>
                  </a:lnTo>
                  <a:lnTo>
                    <a:pt x="355974" y="1152946"/>
                  </a:lnTo>
                  <a:cubicBezTo>
                    <a:pt x="355974" y="944071"/>
                    <a:pt x="201306" y="771320"/>
                    <a:pt x="0" y="744754"/>
                  </a:cubicBezTo>
                  <a:cubicBezTo>
                    <a:pt x="122138" y="396697"/>
                    <a:pt x="397654" y="121079"/>
                    <a:pt x="746064" y="0"/>
                  </a:cubicBezTo>
                  <a:cubicBezTo>
                    <a:pt x="778837" y="194842"/>
                    <a:pt x="948600" y="342857"/>
                    <a:pt x="1152933" y="342857"/>
                  </a:cubicBezTo>
                  <a:cubicBezTo>
                    <a:pt x="1152934" y="342857"/>
                    <a:pt x="1152934" y="342857"/>
                    <a:pt x="1152934" y="342857"/>
                  </a:cubicBezTo>
                  <a:close/>
                </a:path>
              </a:pathLst>
            </a:custGeom>
            <a:solidFill>
              <a:srgbClr val="AF4343"/>
            </a:solidFill>
            <a:ln>
              <a:noFill/>
            </a:ln>
          </p:spPr>
          <p:txBody>
            <a:bodyPr lIns="0" tIns="0" rIns="0" bIns="0" anchor="ctr"/>
            <a:lstStyle/>
            <a:p>
              <a:pPr algn="ctr">
                <a:spcAft>
                  <a:spcPts val="600"/>
                </a:spcAft>
              </a:pPr>
              <a:endParaRPr lang="zh-CN" altLang="en-US" sz="1200" b="1">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29" name="标题层"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bwMode="auto">
          <a:xfrm>
            <a:off x="4935500" y="3220394"/>
            <a:ext cx="617718" cy="461665"/>
          </a:xfrm>
          <a:prstGeom prst="rect">
            <a:avLst/>
          </a:prstGeom>
          <a:noFill/>
          <a:effectLst>
            <a:outerShdw blurRad="12700" dist="12700" dir="4380000" algn="tl" rotWithShape="0">
              <a:prstClr val="black">
                <a:alpha val="40000"/>
              </a:prstClr>
            </a:outerShdw>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01</a:t>
            </a:r>
            <a:endParaRPr kumimoji="0" lang="zh-CN" altLang="en-US" sz="2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标题层"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bwMode="auto">
          <a:xfrm>
            <a:off x="6565996" y="3220394"/>
            <a:ext cx="617718" cy="461665"/>
          </a:xfrm>
          <a:prstGeom prst="rect">
            <a:avLst/>
          </a:prstGeom>
          <a:noFill/>
          <a:effectLst>
            <a:outerShdw blurRad="12700" dist="12700" dir="4380000" algn="tl" rotWithShape="0">
              <a:prstClr val="black">
                <a:alpha val="40000"/>
              </a:prstClr>
            </a:outerShdw>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02</a:t>
            </a:r>
            <a:endParaRPr kumimoji="0" lang="zh-CN" altLang="en-US" sz="2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31" name="标题层"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bwMode="auto">
          <a:xfrm>
            <a:off x="6565996" y="4850715"/>
            <a:ext cx="617718" cy="461665"/>
          </a:xfrm>
          <a:prstGeom prst="rect">
            <a:avLst/>
          </a:prstGeom>
          <a:noFill/>
          <a:effectLst>
            <a:outerShdw blurRad="12700" dist="12700" dir="4380000" algn="tl" rotWithShape="0">
              <a:prstClr val="black">
                <a:alpha val="40000"/>
              </a:prstClr>
            </a:outerShdw>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03</a:t>
            </a:r>
            <a:endParaRPr kumimoji="0" lang="zh-CN" altLang="en-US" sz="2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标题层"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bwMode="auto">
          <a:xfrm>
            <a:off x="4935500" y="4850715"/>
            <a:ext cx="617718" cy="461665"/>
          </a:xfrm>
          <a:prstGeom prst="rect">
            <a:avLst/>
          </a:prstGeom>
          <a:noFill/>
          <a:effectLst>
            <a:outerShdw blurRad="12700" dist="12700" dir="4380000" algn="tl" rotWithShape="0">
              <a:prstClr val="black">
                <a:alpha val="40000"/>
              </a:prstClr>
            </a:outerShdw>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04</a:t>
            </a:r>
            <a:endParaRPr kumimoji="0" lang="zh-CN" altLang="en-US" sz="24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33" name="直接连接符 3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CxnSpPr/>
          <p:nvPr/>
        </p:nvCxnSpPr>
        <p:spPr>
          <a:xfrm>
            <a:off x="4313646" y="3501422"/>
            <a:ext cx="621393" cy="0"/>
          </a:xfrm>
          <a:prstGeom prst="line">
            <a:avLst/>
          </a:prstGeom>
          <a:noFill/>
          <a:ln w="9525" cap="flat" cmpd="sng" algn="ctr">
            <a:solidFill>
              <a:schemeClr val="tx1">
                <a:lumMod val="50000"/>
                <a:lumOff val="50000"/>
              </a:schemeClr>
            </a:solidFill>
            <a:prstDash val="sysDash"/>
            <a:headEnd type="oval"/>
            <a:tailEnd type="oval"/>
          </a:ln>
          <a:effectLst/>
        </p:spPr>
      </p:cxnSp>
      <p:cxnSp>
        <p:nvCxnSpPr>
          <p:cNvPr id="34" name="直接连接符 3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CxnSpPr/>
          <p:nvPr/>
        </p:nvCxnSpPr>
        <p:spPr>
          <a:xfrm>
            <a:off x="7183714" y="3501422"/>
            <a:ext cx="621393" cy="0"/>
          </a:xfrm>
          <a:prstGeom prst="line">
            <a:avLst/>
          </a:prstGeom>
          <a:noFill/>
          <a:ln w="9525" cap="flat" cmpd="sng" algn="ctr">
            <a:solidFill>
              <a:schemeClr val="tx1">
                <a:lumMod val="50000"/>
                <a:lumOff val="50000"/>
              </a:schemeClr>
            </a:solidFill>
            <a:prstDash val="sysDash"/>
            <a:headEnd type="oval"/>
            <a:tailEnd type="oval"/>
          </a:ln>
          <a:effectLst/>
        </p:spPr>
      </p:cxnSp>
      <p:cxnSp>
        <p:nvCxnSpPr>
          <p:cNvPr id="35" name="直接连接符 3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CxnSpPr/>
          <p:nvPr/>
        </p:nvCxnSpPr>
        <p:spPr>
          <a:xfrm>
            <a:off x="7183714" y="5068764"/>
            <a:ext cx="621393" cy="0"/>
          </a:xfrm>
          <a:prstGeom prst="line">
            <a:avLst/>
          </a:prstGeom>
          <a:noFill/>
          <a:ln w="9525" cap="flat" cmpd="sng" algn="ctr">
            <a:solidFill>
              <a:schemeClr val="tx1">
                <a:lumMod val="50000"/>
                <a:lumOff val="50000"/>
              </a:schemeClr>
            </a:solidFill>
            <a:prstDash val="sysDash"/>
            <a:headEnd type="oval"/>
            <a:tailEnd type="oval"/>
          </a:ln>
          <a:effectLst/>
        </p:spPr>
      </p:cxnSp>
      <p:cxnSp>
        <p:nvCxnSpPr>
          <p:cNvPr id="36" name="直接连接符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CxnSpPr/>
          <p:nvPr/>
        </p:nvCxnSpPr>
        <p:spPr>
          <a:xfrm>
            <a:off x="4313646" y="5068764"/>
            <a:ext cx="621393" cy="0"/>
          </a:xfrm>
          <a:prstGeom prst="line">
            <a:avLst/>
          </a:prstGeom>
          <a:noFill/>
          <a:ln w="9525" cap="flat" cmpd="sng" algn="ctr">
            <a:solidFill>
              <a:schemeClr val="tx1">
                <a:lumMod val="50000"/>
                <a:lumOff val="50000"/>
              </a:schemeClr>
            </a:solidFill>
            <a:prstDash val="sysDash"/>
            <a:headEnd type="oval"/>
            <a:tailEnd type="oval"/>
          </a:ln>
          <a:effectLst/>
        </p:spPr>
      </p:cxnSp>
      <p:sp>
        <p:nvSpPr>
          <p:cNvPr id="37" name="矩形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032375" y="2404239"/>
            <a:ext cx="2894083" cy="1005651"/>
          </a:xfrm>
          <a:prstGeom prst="rect">
            <a:avLst/>
          </a:prstGeom>
          <a:noFill/>
        </p:spPr>
        <p:txBody>
          <a:bodyPr wrap="square" lIns="108000" tIns="36000" bIns="36000" rtlCol="0">
            <a:spAutoFit/>
          </a:bodyPr>
          <a:lstStyle/>
          <a:p>
            <a:pPr>
              <a:lnSpc>
                <a:spcPct val="130000"/>
              </a:lnSpc>
            </a:pPr>
            <a:r>
              <a:rPr lang="zh-CN" altLang="en-US" sz="2000" b="1" dirty="0">
                <a:solidFill>
                  <a:schemeClr val="tx1">
                    <a:lumMod val="75000"/>
                    <a:lumOff val="25000"/>
                  </a:schemeClr>
                </a:solidFill>
                <a:latin typeface="微软雅黑" pitchFamily="34" charset="-122"/>
                <a:ea typeface="微软雅黑" pitchFamily="34" charset="-122"/>
                <a:hlinkClick r:id="rId2" action="ppaction://hlinksldjump">
                  <a:snd r:embed="rId3" name="chimes.wav"/>
                </a:hlinkClick>
              </a:rPr>
              <a:t>机械设计</a:t>
            </a:r>
            <a:endParaRPr lang="en-US" altLang="zh-CN" sz="2000" b="1" dirty="0">
              <a:solidFill>
                <a:schemeClr val="tx1">
                  <a:lumMod val="75000"/>
                  <a:lumOff val="25000"/>
                </a:schemeClr>
              </a:solidFill>
              <a:latin typeface="微软雅黑" pitchFamily="34" charset="-122"/>
              <a:ea typeface="微软雅黑" pitchFamily="34" charset="-122"/>
            </a:endParaRPr>
          </a:p>
          <a:p>
            <a:pPr marL="285750" indent="-285750">
              <a:lnSpc>
                <a:spcPct val="130000"/>
              </a:lnSpc>
              <a:buFont typeface="Wingdings" panose="05000000000000000000" pitchFamily="2" charset="2"/>
              <a:buChar char="l"/>
            </a:pPr>
            <a:r>
              <a:rPr lang="zh-CN" altLang="en-US" sz="1400" dirty="0">
                <a:solidFill>
                  <a:schemeClr val="tx1">
                    <a:lumMod val="75000"/>
                    <a:lumOff val="25000"/>
                  </a:schemeClr>
                </a:solidFill>
                <a:latin typeface="微软雅黑" pitchFamily="34" charset="-122"/>
                <a:ea typeface="微软雅黑" pitchFamily="34" charset="-122"/>
              </a:rPr>
              <a:t>振动平台运动学、动力学建模</a:t>
            </a:r>
            <a:endParaRPr lang="en-US" altLang="zh-CN" sz="1400" dirty="0">
              <a:solidFill>
                <a:schemeClr val="tx1">
                  <a:lumMod val="75000"/>
                  <a:lumOff val="25000"/>
                </a:schemeClr>
              </a:solidFill>
              <a:latin typeface="微软雅黑" pitchFamily="34" charset="-122"/>
              <a:ea typeface="微软雅黑" pitchFamily="34" charset="-122"/>
            </a:endParaRPr>
          </a:p>
          <a:p>
            <a:pPr marL="285750" indent="-285750">
              <a:lnSpc>
                <a:spcPct val="130000"/>
              </a:lnSpc>
              <a:buFont typeface="Wingdings" panose="05000000000000000000" pitchFamily="2" charset="2"/>
              <a:buChar char="l"/>
            </a:pPr>
            <a:r>
              <a:rPr lang="zh-CN" altLang="en-US" sz="1400" dirty="0">
                <a:solidFill>
                  <a:schemeClr val="tx1">
                    <a:lumMod val="75000"/>
                    <a:lumOff val="25000"/>
                  </a:schemeClr>
                </a:solidFill>
                <a:latin typeface="微软雅黑" pitchFamily="34" charset="-122"/>
                <a:ea typeface="微软雅黑" pitchFamily="34" charset="-122"/>
              </a:rPr>
              <a:t>控制单元动力结构设计</a:t>
            </a:r>
          </a:p>
        </p:txBody>
      </p:sp>
      <p:sp>
        <p:nvSpPr>
          <p:cNvPr id="38" name="矩形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983338" y="4531726"/>
            <a:ext cx="2894083" cy="1005651"/>
          </a:xfrm>
          <a:prstGeom prst="rect">
            <a:avLst/>
          </a:prstGeom>
          <a:noFill/>
        </p:spPr>
        <p:txBody>
          <a:bodyPr wrap="square" lIns="108000" tIns="36000" bIns="36000" rtlCol="0">
            <a:spAutoFit/>
          </a:bodyPr>
          <a:lstStyle/>
          <a:p>
            <a:pPr>
              <a:lnSpc>
                <a:spcPct val="130000"/>
              </a:lnSpc>
            </a:pPr>
            <a:r>
              <a:rPr lang="zh-CN" altLang="en-US" sz="2000" b="1" dirty="0">
                <a:solidFill>
                  <a:schemeClr val="tx1">
                    <a:lumMod val="75000"/>
                    <a:lumOff val="25000"/>
                  </a:schemeClr>
                </a:solidFill>
                <a:latin typeface="微软雅黑" pitchFamily="34" charset="-122"/>
                <a:ea typeface="微软雅黑" pitchFamily="34" charset="-122"/>
                <a:hlinkClick r:id="rId4" action="ppaction://hlinksldjump">
                  <a:snd r:embed="rId3" name="chimes.wav"/>
                </a:hlinkClick>
              </a:rPr>
              <a:t>硬件电路</a:t>
            </a:r>
            <a:endParaRPr lang="en-US" altLang="zh-CN" sz="2000" b="1" dirty="0">
              <a:solidFill>
                <a:schemeClr val="tx1">
                  <a:lumMod val="75000"/>
                  <a:lumOff val="25000"/>
                </a:schemeClr>
              </a:solidFill>
              <a:latin typeface="微软雅黑" pitchFamily="34" charset="-122"/>
              <a:ea typeface="微软雅黑" pitchFamily="34" charset="-122"/>
            </a:endParaRPr>
          </a:p>
          <a:p>
            <a:pPr marL="285750" indent="-285750">
              <a:lnSpc>
                <a:spcPct val="130000"/>
              </a:lnSpc>
              <a:buFont typeface="Wingdings" panose="05000000000000000000" pitchFamily="2" charset="2"/>
              <a:buChar char="l"/>
            </a:pPr>
            <a:r>
              <a:rPr lang="en-US" altLang="zh-CN" sz="1400" dirty="0">
                <a:solidFill>
                  <a:schemeClr val="tx1">
                    <a:lumMod val="75000"/>
                    <a:lumOff val="25000"/>
                  </a:schemeClr>
                </a:solidFill>
                <a:latin typeface="微软雅黑" pitchFamily="34" charset="-122"/>
                <a:ea typeface="微软雅黑" pitchFamily="34" charset="-122"/>
              </a:rPr>
              <a:t>FPGA</a:t>
            </a:r>
          </a:p>
          <a:p>
            <a:pPr marL="285750" indent="-285750">
              <a:lnSpc>
                <a:spcPct val="130000"/>
              </a:lnSpc>
              <a:buFont typeface="Wingdings" panose="05000000000000000000" pitchFamily="2" charset="2"/>
              <a:buChar char="l"/>
            </a:pPr>
            <a:r>
              <a:rPr lang="zh-CN" altLang="en-US" sz="1400" dirty="0">
                <a:solidFill>
                  <a:schemeClr val="tx1">
                    <a:lumMod val="75000"/>
                    <a:lumOff val="25000"/>
                  </a:schemeClr>
                </a:solidFill>
                <a:latin typeface="微软雅黑" pitchFamily="34" charset="-122"/>
                <a:ea typeface="微软雅黑" pitchFamily="34" charset="-122"/>
              </a:rPr>
              <a:t>输入输出采集卡 </a:t>
            </a:r>
          </a:p>
        </p:txBody>
      </p:sp>
      <p:sp>
        <p:nvSpPr>
          <p:cNvPr id="39" name="矩形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8530779" y="2316318"/>
            <a:ext cx="2894083" cy="1285728"/>
          </a:xfrm>
          <a:prstGeom prst="rect">
            <a:avLst/>
          </a:prstGeom>
          <a:noFill/>
          <a:effectLst>
            <a:outerShdw blurRad="63500" sx="102000" sy="102000" algn="ctr" rotWithShape="0">
              <a:prstClr val="black">
                <a:alpha val="40000"/>
              </a:prstClr>
            </a:outerShdw>
          </a:effectLst>
        </p:spPr>
        <p:txBody>
          <a:bodyPr wrap="square" lIns="108000" tIns="36000" bIns="36000" rtlCol="0">
            <a:spAutoFit/>
          </a:bodyPr>
          <a:lstStyle/>
          <a:p>
            <a:pPr>
              <a:lnSpc>
                <a:spcPct val="130000"/>
              </a:lnSpc>
            </a:pPr>
            <a:r>
              <a:rPr lang="zh-CN" altLang="en-US" sz="2000" b="1" dirty="0">
                <a:solidFill>
                  <a:schemeClr val="tx1">
                    <a:lumMod val="75000"/>
                    <a:lumOff val="25000"/>
                  </a:schemeClr>
                </a:solidFill>
                <a:latin typeface="微软雅黑" pitchFamily="34" charset="-122"/>
                <a:ea typeface="微软雅黑" pitchFamily="34" charset="-122"/>
                <a:hlinkClick r:id="rId5" action="ppaction://hlinksldjump">
                  <a:snd r:embed="rId3" name="chimes.wav"/>
                </a:hlinkClick>
              </a:rPr>
              <a:t>算法研究</a:t>
            </a:r>
            <a:endParaRPr lang="en-US" altLang="zh-CN" sz="2000" b="1" dirty="0">
              <a:solidFill>
                <a:schemeClr val="tx1">
                  <a:lumMod val="75000"/>
                  <a:lumOff val="25000"/>
                </a:schemeClr>
              </a:solidFill>
              <a:latin typeface="微软雅黑" pitchFamily="34" charset="-122"/>
              <a:ea typeface="微软雅黑" pitchFamily="34" charset="-122"/>
            </a:endParaRPr>
          </a:p>
          <a:p>
            <a:pPr marL="285750" indent="-285750">
              <a:lnSpc>
                <a:spcPct val="130000"/>
              </a:lnSpc>
              <a:buFont typeface="Wingdings" panose="05000000000000000000" pitchFamily="2" charset="2"/>
              <a:buChar char="l"/>
            </a:pPr>
            <a:r>
              <a:rPr lang="zh-CN" altLang="en-US" sz="1400" dirty="0">
                <a:solidFill>
                  <a:schemeClr val="tx1">
                    <a:lumMod val="75000"/>
                    <a:lumOff val="25000"/>
                  </a:schemeClr>
                </a:solidFill>
                <a:latin typeface="微软雅黑" pitchFamily="34" charset="-122"/>
                <a:ea typeface="微软雅黑" pitchFamily="34" charset="-122"/>
              </a:rPr>
              <a:t>三参量控制器设计</a:t>
            </a:r>
            <a:endParaRPr lang="en-US" altLang="zh-CN" sz="1400" dirty="0">
              <a:solidFill>
                <a:schemeClr val="tx1">
                  <a:lumMod val="75000"/>
                  <a:lumOff val="25000"/>
                </a:schemeClr>
              </a:solidFill>
              <a:latin typeface="微软雅黑" pitchFamily="34" charset="-122"/>
              <a:ea typeface="微软雅黑" pitchFamily="34" charset="-122"/>
            </a:endParaRPr>
          </a:p>
          <a:p>
            <a:pPr marL="285750" indent="-285750">
              <a:lnSpc>
                <a:spcPct val="130000"/>
              </a:lnSpc>
              <a:buFont typeface="Wingdings" panose="05000000000000000000" pitchFamily="2" charset="2"/>
              <a:buChar char="l"/>
            </a:pPr>
            <a:r>
              <a:rPr lang="zh-CN" altLang="en-US" sz="1400" dirty="0">
                <a:solidFill>
                  <a:schemeClr val="tx1">
                    <a:lumMod val="75000"/>
                    <a:lumOff val="25000"/>
                  </a:schemeClr>
                </a:solidFill>
                <a:latin typeface="微软雅黑" pitchFamily="34" charset="-122"/>
                <a:ea typeface="微软雅黑" pitchFamily="34" charset="-122"/>
              </a:rPr>
              <a:t>迭代学习控制算法</a:t>
            </a:r>
            <a:endParaRPr lang="en-US" altLang="zh-CN" sz="1400" dirty="0">
              <a:solidFill>
                <a:schemeClr val="tx1">
                  <a:lumMod val="75000"/>
                  <a:lumOff val="25000"/>
                </a:schemeClr>
              </a:solidFill>
              <a:latin typeface="微软雅黑" pitchFamily="34" charset="-122"/>
              <a:ea typeface="微软雅黑" pitchFamily="34" charset="-122"/>
            </a:endParaRPr>
          </a:p>
          <a:p>
            <a:pPr marL="285750" indent="-285750">
              <a:lnSpc>
                <a:spcPct val="130000"/>
              </a:lnSpc>
              <a:buFont typeface="Wingdings" panose="05000000000000000000" pitchFamily="2" charset="2"/>
              <a:buChar char="l"/>
            </a:pPr>
            <a:r>
              <a:rPr lang="zh-CN" altLang="en-US" sz="1400" dirty="0">
                <a:solidFill>
                  <a:schemeClr val="tx1">
                    <a:lumMod val="75000"/>
                    <a:lumOff val="25000"/>
                  </a:schemeClr>
                </a:solidFill>
                <a:latin typeface="微软雅黑" pitchFamily="34" charset="-122"/>
                <a:ea typeface="微软雅黑" pitchFamily="34" charset="-122"/>
              </a:rPr>
              <a:t>自适应逆控制器设计</a:t>
            </a:r>
          </a:p>
        </p:txBody>
      </p:sp>
      <p:sp>
        <p:nvSpPr>
          <p:cNvPr id="40" name="矩形 3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8481742" y="4531726"/>
            <a:ext cx="2894083" cy="1005651"/>
          </a:xfrm>
          <a:prstGeom prst="rect">
            <a:avLst/>
          </a:prstGeom>
          <a:noFill/>
        </p:spPr>
        <p:txBody>
          <a:bodyPr wrap="square" lIns="108000" tIns="36000" bIns="36000" rtlCol="0">
            <a:spAutoFit/>
          </a:bodyPr>
          <a:lstStyle/>
          <a:p>
            <a:pPr>
              <a:lnSpc>
                <a:spcPct val="130000"/>
              </a:lnSpc>
            </a:pPr>
            <a:r>
              <a:rPr lang="zh-CN" altLang="en-US" sz="2000" b="1" dirty="0">
                <a:solidFill>
                  <a:srgbClr val="FF0000"/>
                </a:solidFill>
                <a:latin typeface="微软雅黑" pitchFamily="34" charset="-122"/>
                <a:ea typeface="微软雅黑" pitchFamily="34" charset="-122"/>
                <a:hlinkClick r:id="rId6" action="ppaction://hlinksldjump"/>
              </a:rPr>
              <a:t>软件系统</a:t>
            </a:r>
            <a:endParaRPr lang="en-US" altLang="zh-CN" sz="2000" b="1" dirty="0">
              <a:solidFill>
                <a:srgbClr val="FF0000"/>
              </a:solidFill>
              <a:latin typeface="微软雅黑" pitchFamily="34" charset="-122"/>
              <a:ea typeface="微软雅黑" pitchFamily="34" charset="-122"/>
            </a:endParaRPr>
          </a:p>
          <a:p>
            <a:pPr marL="285750" indent="-285750">
              <a:lnSpc>
                <a:spcPct val="130000"/>
              </a:lnSpc>
              <a:buFont typeface="Wingdings" panose="05000000000000000000" pitchFamily="2" charset="2"/>
              <a:buChar char="l"/>
            </a:pPr>
            <a:r>
              <a:rPr lang="zh-CN" altLang="en-US" sz="1400" dirty="0">
                <a:solidFill>
                  <a:schemeClr val="tx1">
                    <a:lumMod val="75000"/>
                    <a:lumOff val="25000"/>
                  </a:schemeClr>
                </a:solidFill>
                <a:latin typeface="微软雅黑" pitchFamily="34" charset="-122"/>
                <a:ea typeface="微软雅黑" pitchFamily="34" charset="-122"/>
              </a:rPr>
              <a:t>上位机</a:t>
            </a:r>
            <a:endParaRPr lang="en-US" altLang="zh-CN" sz="1400" dirty="0">
              <a:solidFill>
                <a:schemeClr val="tx1">
                  <a:lumMod val="75000"/>
                  <a:lumOff val="25000"/>
                </a:schemeClr>
              </a:solidFill>
              <a:latin typeface="微软雅黑" pitchFamily="34" charset="-122"/>
              <a:ea typeface="微软雅黑" pitchFamily="34" charset="-122"/>
            </a:endParaRPr>
          </a:p>
          <a:p>
            <a:pPr marL="285750" indent="-285750">
              <a:lnSpc>
                <a:spcPct val="130000"/>
              </a:lnSpc>
              <a:buFont typeface="Wingdings" panose="05000000000000000000" pitchFamily="2" charset="2"/>
              <a:buChar char="l"/>
            </a:pPr>
            <a:r>
              <a:rPr lang="zh-CN" altLang="en-US" sz="1400" dirty="0">
                <a:solidFill>
                  <a:schemeClr val="tx1">
                    <a:lumMod val="75000"/>
                    <a:lumOff val="25000"/>
                  </a:schemeClr>
                </a:solidFill>
                <a:latin typeface="微软雅黑" pitchFamily="34" charset="-122"/>
                <a:ea typeface="微软雅黑" pitchFamily="34" charset="-122"/>
              </a:rPr>
              <a:t>下位机</a:t>
            </a:r>
          </a:p>
        </p:txBody>
      </p:sp>
      <p:sp>
        <p:nvSpPr>
          <p:cNvPr id="41" name="圆角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819189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8205538" y="446992"/>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工作演示</a:t>
            </a:r>
          </a:p>
        </p:txBody>
      </p:sp>
      <p:sp>
        <p:nvSpPr>
          <p:cNvPr id="46" name="文本框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47" name="文本框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12C7EF8-FE36-4717-955F-8B365F039FFA}"/>
              </a:ext>
            </a:extLst>
          </p:cNvPr>
          <p:cNvSpPr txBox="1"/>
          <p:nvPr/>
        </p:nvSpPr>
        <p:spPr>
          <a:xfrm>
            <a:off x="1347538" y="997596"/>
            <a:ext cx="2165684"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Design    principle</a:t>
            </a:r>
          </a:p>
        </p:txBody>
      </p:sp>
    </p:spTree>
    <p:extLst>
      <p:ext uri="{BB962C8B-B14F-4D97-AF65-F5344CB8AC3E}">
        <p14:creationId xmlns:p14="http://schemas.microsoft.com/office/powerpoint/2010/main" val="3828917326"/>
      </p:ext>
    </p:extLst>
  </p:cSld>
  <p:clrMapOvr>
    <a:masterClrMapping/>
  </p:clrMapOvr>
  <mc:AlternateContent xmlns:mc="http://schemas.openxmlformats.org/markup-compatibility/2006" xmlns:p14="http://schemas.microsoft.com/office/powerpoint/2010/main">
    <mc:Choice Requires="p14">
      <p:transition spd="slow" p14:dur="1250">
        <p14:glitter pattern="hexagon"/>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34"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7E2B9708-87A5-4A64-A8D3-2CB51A0C515D}"/>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C24891-D306-4E0A-8C89-376B9CCEB508}"/>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C3353440-8282-4C72-B474-0A0F49E47187}"/>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8103058D-5022-4F1B-8F97-AF908E5D9C04}"/>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C39E9811-3F86-467E-88EF-BA41AE33FE47}"/>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39" name="文本框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8CC17F4-4E49-4132-8D6D-A6469480F63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grpSp>
        <p:nvGrpSpPr>
          <p:cNvPr id="71" name="组合 7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8FE3BD08-1828-4B0F-93EE-41262A4A8762}"/>
              </a:ext>
            </a:extLst>
          </p:cNvPr>
          <p:cNvGrpSpPr/>
          <p:nvPr/>
        </p:nvGrpSpPr>
        <p:grpSpPr>
          <a:xfrm>
            <a:off x="489281" y="505880"/>
            <a:ext cx="770021" cy="770021"/>
            <a:chOff x="481263" y="417094"/>
            <a:chExt cx="962526" cy="962526"/>
          </a:xfrm>
        </p:grpSpPr>
        <p:sp>
          <p:nvSpPr>
            <p:cNvPr id="72" name="椭圆 71">
              <a:extLst>
                <a:ext uri="{FF2B5EF4-FFF2-40B4-BE49-F238E27FC236}">
                  <a16:creationId xmlns:a16="http://schemas.microsoft.com/office/drawing/2014/main" id="{E85B9E8B-302E-42EC-A14C-8ECDA866BAE8}"/>
                </a:ext>
              </a:extLst>
            </p:cNvPr>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Freeform 115">
              <a:extLst>
                <a:ext uri="{FF2B5EF4-FFF2-40B4-BE49-F238E27FC236}">
                  <a16:creationId xmlns:a16="http://schemas.microsoft.com/office/drawing/2014/main" id="{10E39610-7B38-4075-BA79-B532A80AB064}"/>
                </a:ext>
              </a:extLst>
            </p:cNvPr>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4" name="文本框 7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A88D0BFF-676D-4170-A610-B2326089C515}"/>
              </a:ext>
            </a:extLst>
          </p:cNvPr>
          <p:cNvSpPr txBox="1"/>
          <p:nvPr/>
        </p:nvSpPr>
        <p:spPr>
          <a:xfrm>
            <a:off x="1284321" y="464891"/>
            <a:ext cx="4290022"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PRESENTATION</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75" name="文本框 7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EBCA971-604C-40D4-9DA7-5B022D3861A4}"/>
              </a:ext>
            </a:extLst>
          </p:cNvPr>
          <p:cNvSpPr txBox="1"/>
          <p:nvPr/>
        </p:nvSpPr>
        <p:spPr>
          <a:xfrm>
            <a:off x="1347538" y="997596"/>
            <a:ext cx="3817586"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Presentation of my work</a:t>
            </a:r>
          </a:p>
        </p:txBody>
      </p:sp>
      <p:graphicFrame>
        <p:nvGraphicFramePr>
          <p:cNvPr id="33" name="图示 32">
            <a:extLst>
              <a:ext uri="{FF2B5EF4-FFF2-40B4-BE49-F238E27FC236}">
                <a16:creationId xmlns:a16="http://schemas.microsoft.com/office/drawing/2014/main" id="{6383F4B1-A454-45EE-8798-A62DBF4E8AAA}"/>
              </a:ext>
            </a:extLst>
          </p:cNvPr>
          <p:cNvGraphicFramePr/>
          <p:nvPr>
            <p:extLst>
              <p:ext uri="{D42A27DB-BD31-4B8C-83A1-F6EECF244321}">
                <p14:modId xmlns:p14="http://schemas.microsoft.com/office/powerpoint/2010/main" val="3989677119"/>
              </p:ext>
            </p:extLst>
          </p:nvPr>
        </p:nvGraphicFramePr>
        <p:xfrm>
          <a:off x="2633508" y="1822226"/>
          <a:ext cx="6640430" cy="4618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3">
            <a:extLst>
              <a:ext uri="{FF2B5EF4-FFF2-40B4-BE49-F238E27FC236}">
                <a16:creationId xmlns:a16="http://schemas.microsoft.com/office/drawing/2014/main" id="{FAD0988F-144D-461B-903D-712D87B632F8}"/>
              </a:ext>
            </a:extLst>
          </p:cNvPr>
          <p:cNvSpPr>
            <a:spLocks noChangeArrowheads="1"/>
          </p:cNvSpPr>
          <p:nvPr/>
        </p:nvSpPr>
        <p:spPr bwMode="auto">
          <a:xfrm>
            <a:off x="1428195" y="-22486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5">
            <a:extLst>
              <a:ext uri="{FF2B5EF4-FFF2-40B4-BE49-F238E27FC236}">
                <a16:creationId xmlns:a16="http://schemas.microsoft.com/office/drawing/2014/main" id="{6F3009D0-21D9-4AFC-BCC6-97B599DE22D0}"/>
              </a:ext>
            </a:extLst>
          </p:cNvPr>
          <p:cNvSpPr>
            <a:spLocks noChangeArrowheads="1"/>
          </p:cNvSpPr>
          <p:nvPr/>
        </p:nvSpPr>
        <p:spPr bwMode="auto">
          <a:xfrm>
            <a:off x="1732995" y="-179144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2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2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br>
            <a:r>
              <a:rPr kumimoji="0" lang="zh-CN" altLang="zh-CN" sz="12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整体框图</a:t>
            </a:r>
            <a:r>
              <a:rPr kumimoji="0" lang="en-US" altLang="zh-CN" sz="12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3-1</a:t>
            </a:r>
            <a:r>
              <a:rPr kumimoji="0" lang="zh-CN" altLang="en-US" sz="12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如下所示：</a:t>
            </a:r>
            <a:endParaRPr kumimoji="0" lang="zh-CN" altLang="en-US" sz="1800" b="0" i="0" u="none" strike="noStrike" cap="none" normalizeH="0" baseline="0">
              <a:ln>
                <a:noFill/>
              </a:ln>
              <a:solidFill>
                <a:schemeClr val="tx1"/>
              </a:solidFill>
              <a:effectLst/>
              <a:latin typeface="Arial" panose="020B0604020202020204" pitchFamily="34" charset="0"/>
            </a:endParaRPr>
          </a:p>
        </p:txBody>
      </p:sp>
      <p:sp>
        <p:nvSpPr>
          <p:cNvPr id="10" name="文本框 9">
            <a:extLst>
              <a:ext uri="{FF2B5EF4-FFF2-40B4-BE49-F238E27FC236}">
                <a16:creationId xmlns:a16="http://schemas.microsoft.com/office/drawing/2014/main" id="{68B7B74B-6134-4E39-A0B5-CFBCAF112F9C}"/>
              </a:ext>
            </a:extLst>
          </p:cNvPr>
          <p:cNvSpPr txBox="1"/>
          <p:nvPr/>
        </p:nvSpPr>
        <p:spPr>
          <a:xfrm>
            <a:off x="4441158" y="1274595"/>
            <a:ext cx="4402054" cy="369332"/>
          </a:xfrm>
          <a:prstGeom prst="rect">
            <a:avLst/>
          </a:prstGeom>
          <a:noFill/>
        </p:spPr>
        <p:txBody>
          <a:bodyPr wrap="square" rtlCol="0">
            <a:spAutoFit/>
          </a:bodyPr>
          <a:lstStyle/>
          <a:p>
            <a:r>
              <a:rPr lang="zh-CN" altLang="en-US" dirty="0"/>
              <a:t>上位机软件系统功能表图</a:t>
            </a:r>
          </a:p>
        </p:txBody>
      </p:sp>
    </p:spTree>
    <p:extLst>
      <p:ext uri="{BB962C8B-B14F-4D97-AF65-F5344CB8AC3E}">
        <p14:creationId xmlns:p14="http://schemas.microsoft.com/office/powerpoint/2010/main" val="19816981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anim calcmode="lin" valueType="num">
                                      <p:cBhvr>
                                        <p:cTn id="13" dur="1000" fill="hold"/>
                                        <p:tgtEl>
                                          <p:spTgt spid="35"/>
                                        </p:tgtEl>
                                        <p:attrNameLst>
                                          <p:attrName>ppt_x</p:attrName>
                                        </p:attrNameLst>
                                      </p:cBhvr>
                                      <p:tavLst>
                                        <p:tav tm="0">
                                          <p:val>
                                            <p:strVal val="#ppt_x"/>
                                          </p:val>
                                        </p:tav>
                                        <p:tav tm="100000">
                                          <p:val>
                                            <p:strVal val="#ppt_x"/>
                                          </p:val>
                                        </p:tav>
                                      </p:tavLst>
                                    </p:anim>
                                    <p:anim calcmode="lin" valueType="num">
                                      <p:cBhvr>
                                        <p:cTn id="14" dur="1000" fill="hold"/>
                                        <p:tgtEl>
                                          <p:spTgt spid="3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1000"/>
                                        <p:tgtEl>
                                          <p:spTgt spid="36"/>
                                        </p:tgtEl>
                                      </p:cBhvr>
                                    </p:animEffect>
                                    <p:anim calcmode="lin" valueType="num">
                                      <p:cBhvr>
                                        <p:cTn id="18" dur="1000" fill="hold"/>
                                        <p:tgtEl>
                                          <p:spTgt spid="36"/>
                                        </p:tgtEl>
                                        <p:attrNameLst>
                                          <p:attrName>ppt_x</p:attrName>
                                        </p:attrNameLst>
                                      </p:cBhvr>
                                      <p:tavLst>
                                        <p:tav tm="0">
                                          <p:val>
                                            <p:strVal val="#ppt_x"/>
                                          </p:val>
                                        </p:tav>
                                        <p:tav tm="100000">
                                          <p:val>
                                            <p:strVal val="#ppt_x"/>
                                          </p:val>
                                        </p:tav>
                                      </p:tavLst>
                                    </p:anim>
                                    <p:anim calcmode="lin" valueType="num">
                                      <p:cBhvr>
                                        <p:cTn id="19" dur="1000" fill="hold"/>
                                        <p:tgtEl>
                                          <p:spTgt spid="3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00"/>
                                        <p:tgtEl>
                                          <p:spTgt spid="37"/>
                                        </p:tgtEl>
                                      </p:cBhvr>
                                    </p:animEffect>
                                    <p:anim calcmode="lin" valueType="num">
                                      <p:cBhvr>
                                        <p:cTn id="23" dur="1000" fill="hold"/>
                                        <p:tgtEl>
                                          <p:spTgt spid="37"/>
                                        </p:tgtEl>
                                        <p:attrNameLst>
                                          <p:attrName>ppt_x</p:attrName>
                                        </p:attrNameLst>
                                      </p:cBhvr>
                                      <p:tavLst>
                                        <p:tav tm="0">
                                          <p:val>
                                            <p:strVal val="#ppt_x"/>
                                          </p:val>
                                        </p:tav>
                                        <p:tav tm="100000">
                                          <p:val>
                                            <p:strVal val="#ppt_x"/>
                                          </p:val>
                                        </p:tav>
                                      </p:tavLst>
                                    </p:anim>
                                    <p:anim calcmode="lin" valueType="num">
                                      <p:cBhvr>
                                        <p:cTn id="24" dur="1000" fill="hold"/>
                                        <p:tgtEl>
                                          <p:spTgt spid="3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1000"/>
                                        <p:tgtEl>
                                          <p:spTgt spid="38"/>
                                        </p:tgtEl>
                                      </p:cBhvr>
                                    </p:animEffect>
                                    <p:anim calcmode="lin" valueType="num">
                                      <p:cBhvr>
                                        <p:cTn id="28" dur="1000" fill="hold"/>
                                        <p:tgtEl>
                                          <p:spTgt spid="38"/>
                                        </p:tgtEl>
                                        <p:attrNameLst>
                                          <p:attrName>ppt_x</p:attrName>
                                        </p:attrNameLst>
                                      </p:cBhvr>
                                      <p:tavLst>
                                        <p:tav tm="0">
                                          <p:val>
                                            <p:strVal val="#ppt_x"/>
                                          </p:val>
                                        </p:tav>
                                        <p:tav tm="100000">
                                          <p:val>
                                            <p:strVal val="#ppt_x"/>
                                          </p:val>
                                        </p:tav>
                                      </p:tavLst>
                                    </p:anim>
                                    <p:anim calcmode="lin" valueType="num">
                                      <p:cBhvr>
                                        <p:cTn id="29" dur="1000" fill="hold"/>
                                        <p:tgtEl>
                                          <p:spTgt spid="3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1000"/>
                                        <p:tgtEl>
                                          <p:spTgt spid="39"/>
                                        </p:tgtEl>
                                      </p:cBhvr>
                                    </p:animEffect>
                                    <p:anim calcmode="lin" valueType="num">
                                      <p:cBhvr>
                                        <p:cTn id="33" dur="1000" fill="hold"/>
                                        <p:tgtEl>
                                          <p:spTgt spid="39"/>
                                        </p:tgtEl>
                                        <p:attrNameLst>
                                          <p:attrName>ppt_x</p:attrName>
                                        </p:attrNameLst>
                                      </p:cBhvr>
                                      <p:tavLst>
                                        <p:tav tm="0">
                                          <p:val>
                                            <p:strVal val="#ppt_x"/>
                                          </p:val>
                                        </p:tav>
                                        <p:tav tm="100000">
                                          <p:val>
                                            <p:strVal val="#ppt_x"/>
                                          </p:val>
                                        </p:tav>
                                      </p:tavLst>
                                    </p:anim>
                                    <p:anim calcmode="lin" valueType="num">
                                      <p:cBhvr>
                                        <p:cTn id="34" dur="1000" fill="hold"/>
                                        <p:tgtEl>
                                          <p:spTgt spid="3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fade">
                                      <p:cBhvr>
                                        <p:cTn id="37" dur="1000"/>
                                        <p:tgtEl>
                                          <p:spTgt spid="71"/>
                                        </p:tgtEl>
                                      </p:cBhvr>
                                    </p:animEffect>
                                    <p:anim calcmode="lin" valueType="num">
                                      <p:cBhvr>
                                        <p:cTn id="38" dur="1000" fill="hold"/>
                                        <p:tgtEl>
                                          <p:spTgt spid="71"/>
                                        </p:tgtEl>
                                        <p:attrNameLst>
                                          <p:attrName>ppt_x</p:attrName>
                                        </p:attrNameLst>
                                      </p:cBhvr>
                                      <p:tavLst>
                                        <p:tav tm="0">
                                          <p:val>
                                            <p:strVal val="#ppt_x"/>
                                          </p:val>
                                        </p:tav>
                                        <p:tav tm="100000">
                                          <p:val>
                                            <p:strVal val="#ppt_x"/>
                                          </p:val>
                                        </p:tav>
                                      </p:tavLst>
                                    </p:anim>
                                    <p:anim calcmode="lin" valueType="num">
                                      <p:cBhvr>
                                        <p:cTn id="39" dur="1000" fill="hold"/>
                                        <p:tgtEl>
                                          <p:spTgt spid="7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74"/>
                                        </p:tgtEl>
                                        <p:attrNameLst>
                                          <p:attrName>style.visibility</p:attrName>
                                        </p:attrNameLst>
                                      </p:cBhvr>
                                      <p:to>
                                        <p:strVal val="visible"/>
                                      </p:to>
                                    </p:set>
                                    <p:animEffect transition="in" filter="fade">
                                      <p:cBhvr>
                                        <p:cTn id="42" dur="1000"/>
                                        <p:tgtEl>
                                          <p:spTgt spid="74"/>
                                        </p:tgtEl>
                                      </p:cBhvr>
                                    </p:animEffect>
                                    <p:anim calcmode="lin" valueType="num">
                                      <p:cBhvr>
                                        <p:cTn id="43" dur="1000" fill="hold"/>
                                        <p:tgtEl>
                                          <p:spTgt spid="74"/>
                                        </p:tgtEl>
                                        <p:attrNameLst>
                                          <p:attrName>ppt_x</p:attrName>
                                        </p:attrNameLst>
                                      </p:cBhvr>
                                      <p:tavLst>
                                        <p:tav tm="0">
                                          <p:val>
                                            <p:strVal val="#ppt_x"/>
                                          </p:val>
                                        </p:tav>
                                        <p:tav tm="100000">
                                          <p:val>
                                            <p:strVal val="#ppt_x"/>
                                          </p:val>
                                        </p:tav>
                                      </p:tavLst>
                                    </p:anim>
                                    <p:anim calcmode="lin" valueType="num">
                                      <p:cBhvr>
                                        <p:cTn id="44" dur="1000" fill="hold"/>
                                        <p:tgtEl>
                                          <p:spTgt spid="74"/>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1000"/>
                                        <p:tgtEl>
                                          <p:spTgt spid="75"/>
                                        </p:tgtEl>
                                      </p:cBhvr>
                                    </p:animEffect>
                                    <p:anim calcmode="lin" valueType="num">
                                      <p:cBhvr>
                                        <p:cTn id="48" dur="1000" fill="hold"/>
                                        <p:tgtEl>
                                          <p:spTgt spid="75"/>
                                        </p:tgtEl>
                                        <p:attrNameLst>
                                          <p:attrName>ppt_x</p:attrName>
                                        </p:attrNameLst>
                                      </p:cBhvr>
                                      <p:tavLst>
                                        <p:tav tm="0">
                                          <p:val>
                                            <p:strVal val="#ppt_x"/>
                                          </p:val>
                                        </p:tav>
                                        <p:tav tm="100000">
                                          <p:val>
                                            <p:strVal val="#ppt_x"/>
                                          </p:val>
                                        </p:tav>
                                      </p:tavLst>
                                    </p:anim>
                                    <p:anim calcmode="lin" valueType="num">
                                      <p:cBhvr>
                                        <p:cTn id="49" dur="1000" fill="hold"/>
                                        <p:tgtEl>
                                          <p:spTgt spid="75"/>
                                        </p:tgtEl>
                                        <p:attrNameLst>
                                          <p:attrName>ppt_y</p:attrName>
                                        </p:attrNameLst>
                                      </p:cBhvr>
                                      <p:tavLst>
                                        <p:tav tm="0">
                                          <p:val>
                                            <p:strVal val="#ppt_y+.1"/>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 calcmode="lin" valueType="num">
                                      <p:cBhvr additive="base">
                                        <p:cTn id="52" dur="500" fill="hold"/>
                                        <p:tgtEl>
                                          <p:spTgt spid="10"/>
                                        </p:tgtEl>
                                        <p:attrNameLst>
                                          <p:attrName>ppt_x</p:attrName>
                                        </p:attrNameLst>
                                      </p:cBhvr>
                                      <p:tavLst>
                                        <p:tav tm="0">
                                          <p:val>
                                            <p:strVal val="#ppt_x"/>
                                          </p:val>
                                        </p:tav>
                                        <p:tav tm="100000">
                                          <p:val>
                                            <p:strVal val="#ppt_x"/>
                                          </p:val>
                                        </p:tav>
                                      </p:tavLst>
                                    </p:anim>
                                    <p:anim calcmode="lin" valueType="num">
                                      <p:cBhvr additive="base">
                                        <p:cTn id="53" dur="500" fill="hold"/>
                                        <p:tgtEl>
                                          <p:spTgt spid="10"/>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33"/>
                                        </p:tgtEl>
                                        <p:attrNameLst>
                                          <p:attrName>style.visibility</p:attrName>
                                        </p:attrNameLst>
                                      </p:cBhvr>
                                      <p:to>
                                        <p:strVal val="visible"/>
                                      </p:to>
                                    </p:set>
                                    <p:anim calcmode="lin" valueType="num">
                                      <p:cBhvr additive="base">
                                        <p:cTn id="56" dur="500" fill="hold"/>
                                        <p:tgtEl>
                                          <p:spTgt spid="33"/>
                                        </p:tgtEl>
                                        <p:attrNameLst>
                                          <p:attrName>ppt_x</p:attrName>
                                        </p:attrNameLst>
                                      </p:cBhvr>
                                      <p:tavLst>
                                        <p:tav tm="0">
                                          <p:val>
                                            <p:strVal val="#ppt_x"/>
                                          </p:val>
                                        </p:tav>
                                        <p:tav tm="100000">
                                          <p:val>
                                            <p:strVal val="#ppt_x"/>
                                          </p:val>
                                        </p:tav>
                                      </p:tavLst>
                                    </p:anim>
                                    <p:anim calcmode="lin" valueType="num">
                                      <p:cBhvr additive="base">
                                        <p:cTn id="57"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p:bldP spid="37" grpId="0"/>
      <p:bldP spid="38" grpId="0"/>
      <p:bldP spid="39" grpId="0"/>
      <p:bldP spid="74" grpId="0"/>
      <p:bldP spid="75" grpId="0"/>
      <p:bldGraphic spid="33" grpId="0">
        <p:bldAsOne/>
      </p:bldGraphic>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任意多边形 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5512876" y="4812212"/>
            <a:ext cx="1116725" cy="1794690"/>
          </a:xfrm>
          <a:custGeom>
            <a:avLst/>
            <a:gdLst>
              <a:gd name="T0" fmla="*/ 615771 w 1342369"/>
              <a:gd name="T1" fmla="*/ 690 h 2155959"/>
              <a:gd name="T2" fmla="*/ 644270 w 1342369"/>
              <a:gd name="T3" fmla="*/ 7198 h 2155959"/>
              <a:gd name="T4" fmla="*/ 891272 w 1342369"/>
              <a:gd name="T5" fmla="*/ 594413 h 2155959"/>
              <a:gd name="T6" fmla="*/ 1183557 w 1342369"/>
              <a:gd name="T7" fmla="*/ 382191 h 2155959"/>
              <a:gd name="T8" fmla="*/ 1339991 w 1342369"/>
              <a:gd name="T9" fmla="*/ 349225 h 2155959"/>
              <a:gd name="T10" fmla="*/ 1027122 w 1342369"/>
              <a:gd name="T11" fmla="*/ 1080670 h 2155959"/>
              <a:gd name="T12" fmla="*/ 1035969 w 1342369"/>
              <a:gd name="T13" fmla="*/ 2095909 h 2155959"/>
              <a:gd name="T14" fmla="*/ 1045408 w 1342369"/>
              <a:gd name="T15" fmla="*/ 2155825 h 2155959"/>
              <a:gd name="T16" fmla="*/ 543578 w 1342369"/>
              <a:gd name="T17" fmla="*/ 2155825 h 2155959"/>
              <a:gd name="T18" fmla="*/ 544444 w 1342369"/>
              <a:gd name="T19" fmla="*/ 2146716 h 2155959"/>
              <a:gd name="T20" fmla="*/ 586636 w 1342369"/>
              <a:gd name="T21" fmla="*/ 1332039 h 2155959"/>
              <a:gd name="T22" fmla="*/ 137917 w 1342369"/>
              <a:gd name="T23" fmla="*/ 796334 h 2155959"/>
              <a:gd name="T24" fmla="*/ 53525 w 1342369"/>
              <a:gd name="T25" fmla="*/ 608836 h 2155959"/>
              <a:gd name="T26" fmla="*/ 333460 w 1342369"/>
              <a:gd name="T27" fmla="*/ 755125 h 2155959"/>
              <a:gd name="T28" fmla="*/ 39117 w 1342369"/>
              <a:gd name="T29" fmla="*/ 417218 h 2155959"/>
              <a:gd name="T30" fmla="*/ 45292 w 1342369"/>
              <a:gd name="T31" fmla="*/ 264749 h 2155959"/>
              <a:gd name="T32" fmla="*/ 407561 w 1342369"/>
              <a:gd name="T33" fmla="*/ 596474 h 2155959"/>
              <a:gd name="T34" fmla="*/ 189376 w 1342369"/>
              <a:gd name="T35" fmla="*/ 101976 h 2155959"/>
              <a:gd name="T36" fmla="*/ 372569 w 1342369"/>
              <a:gd name="T37" fmla="*/ 242084 h 2155959"/>
              <a:gd name="T38" fmla="*/ 619571 w 1342369"/>
              <a:gd name="T39" fmla="*/ 396614 h 2155959"/>
              <a:gd name="T40" fmla="*/ 615771 w 1342369"/>
              <a:gd name="T41" fmla="*/ 690 h 215595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42369"/>
              <a:gd name="T64" fmla="*/ 0 h 2155959"/>
              <a:gd name="T65" fmla="*/ 1342369 w 1342369"/>
              <a:gd name="T66" fmla="*/ 2155959 h 215595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42369" h="2155959">
                <a:moveTo>
                  <a:pt x="616199" y="690"/>
                </a:moveTo>
                <a:cubicBezTo>
                  <a:pt x="623960" y="-1205"/>
                  <a:pt x="633390" y="758"/>
                  <a:pt x="644718" y="7198"/>
                </a:cubicBezTo>
                <a:cubicBezTo>
                  <a:pt x="735348" y="56650"/>
                  <a:pt x="768305" y="567663"/>
                  <a:pt x="891891" y="594450"/>
                </a:cubicBezTo>
                <a:cubicBezTo>
                  <a:pt x="1017538" y="621237"/>
                  <a:pt x="1151423" y="456394"/>
                  <a:pt x="1184379" y="382215"/>
                </a:cubicBezTo>
                <a:cubicBezTo>
                  <a:pt x="1217336" y="305975"/>
                  <a:pt x="1322384" y="266825"/>
                  <a:pt x="1340922" y="349247"/>
                </a:cubicBezTo>
                <a:cubicBezTo>
                  <a:pt x="1361520" y="431668"/>
                  <a:pt x="1157602" y="542937"/>
                  <a:pt x="1027836" y="1080737"/>
                </a:cubicBezTo>
                <a:cubicBezTo>
                  <a:pt x="956002" y="1382090"/>
                  <a:pt x="991702" y="1793626"/>
                  <a:pt x="1036689" y="2096039"/>
                </a:cubicBezTo>
                <a:lnTo>
                  <a:pt x="1046134" y="2155959"/>
                </a:lnTo>
                <a:lnTo>
                  <a:pt x="543956" y="2155959"/>
                </a:lnTo>
                <a:lnTo>
                  <a:pt x="544822" y="2146849"/>
                </a:lnTo>
                <a:cubicBezTo>
                  <a:pt x="564210" y="1938701"/>
                  <a:pt x="594125" y="1568698"/>
                  <a:pt x="587044" y="1332122"/>
                </a:cubicBezTo>
                <a:cubicBezTo>
                  <a:pt x="576746" y="988013"/>
                  <a:pt x="265719" y="887047"/>
                  <a:pt x="138013" y="796383"/>
                </a:cubicBezTo>
                <a:cubicBezTo>
                  <a:pt x="10307" y="705719"/>
                  <a:pt x="-18530" y="604753"/>
                  <a:pt x="53562" y="608874"/>
                </a:cubicBezTo>
                <a:cubicBezTo>
                  <a:pt x="123595" y="612995"/>
                  <a:pt x="319274" y="788141"/>
                  <a:pt x="333692" y="755172"/>
                </a:cubicBezTo>
                <a:cubicBezTo>
                  <a:pt x="348110" y="724264"/>
                  <a:pt x="113296" y="532634"/>
                  <a:pt x="39144" y="417244"/>
                </a:cubicBezTo>
                <a:cubicBezTo>
                  <a:pt x="-37068" y="303915"/>
                  <a:pt x="16486" y="275067"/>
                  <a:pt x="45323" y="264765"/>
                </a:cubicBezTo>
                <a:cubicBezTo>
                  <a:pt x="76220" y="254462"/>
                  <a:pt x="391366" y="617116"/>
                  <a:pt x="407844" y="596511"/>
                </a:cubicBezTo>
                <a:cubicBezTo>
                  <a:pt x="426382" y="573845"/>
                  <a:pt x="177149" y="137011"/>
                  <a:pt x="189508" y="101982"/>
                </a:cubicBezTo>
                <a:cubicBezTo>
                  <a:pt x="199806" y="66953"/>
                  <a:pt x="263660" y="-3105"/>
                  <a:pt x="372828" y="242099"/>
                </a:cubicBezTo>
                <a:cubicBezTo>
                  <a:pt x="481996" y="487303"/>
                  <a:pt x="655017" y="600632"/>
                  <a:pt x="620001" y="396639"/>
                </a:cubicBezTo>
                <a:cubicBezTo>
                  <a:pt x="589362" y="216342"/>
                  <a:pt x="561877" y="13959"/>
                  <a:pt x="616199" y="690"/>
                </a:cubicBezTo>
                <a:close/>
              </a:path>
            </a:pathLst>
          </a:custGeom>
          <a:solidFill>
            <a:schemeClr val="tx1">
              <a:lumMod val="50000"/>
              <a:lumOff val="50000"/>
            </a:schemeClr>
          </a:solidFill>
          <a:ln>
            <a:noFill/>
          </a:ln>
          <a:extLst/>
        </p:spPr>
        <p:txBody>
          <a:bodyPr/>
          <a:lstStyle/>
          <a:p>
            <a:endParaRPr lang="zh-CN" altLang="en-US"/>
          </a:p>
        </p:txBody>
      </p:sp>
      <p:sp>
        <p:nvSpPr>
          <p:cNvPr id="102" name="Freeform 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5602743" y="2930298"/>
            <a:ext cx="2160765" cy="2044466"/>
          </a:xfrm>
          <a:custGeom>
            <a:avLst/>
            <a:gdLst>
              <a:gd name="T0" fmla="*/ 798634 w 1261"/>
              <a:gd name="T1" fmla="*/ 2441440 h 1192"/>
              <a:gd name="T2" fmla="*/ 1356444 w 1261"/>
              <a:gd name="T3" fmla="*/ 0 h 1192"/>
              <a:gd name="T4" fmla="*/ 1008585 w 1261"/>
              <a:gd name="T5" fmla="*/ 2455862 h 1192"/>
              <a:gd name="T6" fmla="*/ 1224710 w 1261"/>
              <a:gd name="T7" fmla="*/ 1129037 h 1192"/>
              <a:gd name="T8" fmla="*/ 798634 w 1261"/>
              <a:gd name="T9" fmla="*/ 2441440 h 1192"/>
              <a:gd name="T10" fmla="*/ 0 60000 65536"/>
              <a:gd name="T11" fmla="*/ 0 60000 65536"/>
              <a:gd name="T12" fmla="*/ 0 60000 65536"/>
              <a:gd name="T13" fmla="*/ 0 60000 65536"/>
              <a:gd name="T14" fmla="*/ 0 60000 65536"/>
              <a:gd name="T15" fmla="*/ 0 w 1261"/>
              <a:gd name="T16" fmla="*/ 0 h 1192"/>
              <a:gd name="T17" fmla="*/ 1261 w 1261"/>
              <a:gd name="T18" fmla="*/ 1192 h 1192"/>
            </a:gdLst>
            <a:ahLst/>
            <a:cxnLst>
              <a:cxn ang="T10">
                <a:pos x="T0" y="T1"/>
              </a:cxn>
              <a:cxn ang="T11">
                <a:pos x="T2" y="T3"/>
              </a:cxn>
              <a:cxn ang="T12">
                <a:pos x="T4" y="T5"/>
              </a:cxn>
              <a:cxn ang="T13">
                <a:pos x="T6" y="T7"/>
              </a:cxn>
              <a:cxn ang="T14">
                <a:pos x="T8" y="T9"/>
              </a:cxn>
            </a:cxnLst>
            <a:rect l="T15" t="T16" r="T17" b="T18"/>
            <a:pathLst>
              <a:path w="1261" h="1192">
                <a:moveTo>
                  <a:pt x="388" y="1185"/>
                </a:moveTo>
                <a:cubicBezTo>
                  <a:pt x="388" y="1185"/>
                  <a:pt x="0" y="615"/>
                  <a:pt x="659" y="0"/>
                </a:cubicBezTo>
                <a:cubicBezTo>
                  <a:pt x="659" y="0"/>
                  <a:pt x="1261" y="710"/>
                  <a:pt x="490" y="1192"/>
                </a:cubicBezTo>
                <a:cubicBezTo>
                  <a:pt x="490" y="1192"/>
                  <a:pt x="508" y="734"/>
                  <a:pt x="595" y="548"/>
                </a:cubicBezTo>
                <a:cubicBezTo>
                  <a:pt x="595" y="548"/>
                  <a:pt x="363" y="953"/>
                  <a:pt x="388" y="1185"/>
                </a:cubicBezTo>
                <a:close/>
              </a:path>
            </a:pathLst>
          </a:custGeom>
          <a:solidFill>
            <a:srgbClr val="DD7A5B"/>
          </a:solidFill>
          <a:ln>
            <a:noFill/>
          </a:ln>
          <a:extLst/>
        </p:spPr>
        <p:txBody>
          <a:bodyPr/>
          <a:lstStyle/>
          <a:p>
            <a:endParaRPr lang="zh-CN" altLang="en-US"/>
          </a:p>
        </p:txBody>
      </p:sp>
      <p:sp>
        <p:nvSpPr>
          <p:cNvPr id="107" name="Freeform 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3819946" y="3868612"/>
            <a:ext cx="1662534" cy="1757686"/>
          </a:xfrm>
          <a:custGeom>
            <a:avLst/>
            <a:gdLst>
              <a:gd name="T0" fmla="*/ 1988840 w 970"/>
              <a:gd name="T1" fmla="*/ 1448094 h 1025"/>
              <a:gd name="T2" fmla="*/ 0 w 970"/>
              <a:gd name="T3" fmla="*/ 1025819 h 1025"/>
              <a:gd name="T4" fmla="*/ 1997075 w 970"/>
              <a:gd name="T5" fmla="*/ 1277124 h 1025"/>
              <a:gd name="T6" fmla="*/ 916184 w 970"/>
              <a:gd name="T7" fmla="*/ 1118514 h 1025"/>
              <a:gd name="T8" fmla="*/ 1988840 w 970"/>
              <a:gd name="T9" fmla="*/ 1448094 h 1025"/>
              <a:gd name="T10" fmla="*/ 0 60000 65536"/>
              <a:gd name="T11" fmla="*/ 0 60000 65536"/>
              <a:gd name="T12" fmla="*/ 0 60000 65536"/>
              <a:gd name="T13" fmla="*/ 0 60000 65536"/>
              <a:gd name="T14" fmla="*/ 0 60000 65536"/>
              <a:gd name="T15" fmla="*/ 0 w 970"/>
              <a:gd name="T16" fmla="*/ 0 h 1025"/>
              <a:gd name="T17" fmla="*/ 970 w 970"/>
              <a:gd name="T18" fmla="*/ 1025 h 1025"/>
            </a:gdLst>
            <a:ahLst/>
            <a:cxnLst>
              <a:cxn ang="T10">
                <a:pos x="T0" y="T1"/>
              </a:cxn>
              <a:cxn ang="T11">
                <a:pos x="T2" y="T3"/>
              </a:cxn>
              <a:cxn ang="T12">
                <a:pos x="T4" y="T5"/>
              </a:cxn>
              <a:cxn ang="T13">
                <a:pos x="T6" y="T7"/>
              </a:cxn>
              <a:cxn ang="T14">
                <a:pos x="T8" y="T9"/>
              </a:cxn>
            </a:cxnLst>
            <a:rect l="T15" t="T16" r="T17" b="T18"/>
            <a:pathLst>
              <a:path w="970" h="1025">
                <a:moveTo>
                  <a:pt x="966" y="703"/>
                </a:moveTo>
                <a:cubicBezTo>
                  <a:pt x="966" y="703"/>
                  <a:pt x="507" y="1025"/>
                  <a:pt x="0" y="498"/>
                </a:cubicBezTo>
                <a:cubicBezTo>
                  <a:pt x="0" y="498"/>
                  <a:pt x="568" y="0"/>
                  <a:pt x="970" y="620"/>
                </a:cubicBezTo>
                <a:cubicBezTo>
                  <a:pt x="970" y="620"/>
                  <a:pt x="598" y="611"/>
                  <a:pt x="445" y="543"/>
                </a:cubicBezTo>
                <a:cubicBezTo>
                  <a:pt x="445" y="543"/>
                  <a:pt x="778" y="726"/>
                  <a:pt x="966" y="703"/>
                </a:cubicBezTo>
                <a:close/>
              </a:path>
            </a:pathLst>
          </a:custGeom>
          <a:solidFill>
            <a:srgbClr val="EBD48E"/>
          </a:solidFill>
          <a:ln>
            <a:noFill/>
          </a:ln>
          <a:extLst/>
        </p:spPr>
        <p:txBody>
          <a:bodyPr/>
          <a:lstStyle/>
          <a:p>
            <a:endParaRPr lang="zh-CN" altLang="en-US"/>
          </a:p>
        </p:txBody>
      </p:sp>
      <p:sp>
        <p:nvSpPr>
          <p:cNvPr id="108" name="Freeform 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4653856" y="3084921"/>
            <a:ext cx="1659890" cy="1729934"/>
          </a:xfrm>
          <a:custGeom>
            <a:avLst/>
            <a:gdLst>
              <a:gd name="T0" fmla="*/ 1223530 w 968"/>
              <a:gd name="T1" fmla="*/ 2078038 h 1009"/>
              <a:gd name="T2" fmla="*/ 292494 w 968"/>
              <a:gd name="T3" fmla="*/ 0 h 1009"/>
              <a:gd name="T4" fmla="*/ 1382135 w 968"/>
              <a:gd name="T5" fmla="*/ 1973003 h 1009"/>
              <a:gd name="T6" fmla="*/ 813627 w 968"/>
              <a:gd name="T7" fmla="*/ 891765 h 1009"/>
              <a:gd name="T8" fmla="*/ 1223530 w 968"/>
              <a:gd name="T9" fmla="*/ 2078038 h 1009"/>
              <a:gd name="T10" fmla="*/ 0 60000 65536"/>
              <a:gd name="T11" fmla="*/ 0 60000 65536"/>
              <a:gd name="T12" fmla="*/ 0 60000 65536"/>
              <a:gd name="T13" fmla="*/ 0 60000 65536"/>
              <a:gd name="T14" fmla="*/ 0 60000 65536"/>
              <a:gd name="T15" fmla="*/ 0 w 968"/>
              <a:gd name="T16" fmla="*/ 0 h 1009"/>
              <a:gd name="T17" fmla="*/ 968 w 968"/>
              <a:gd name="T18" fmla="*/ 1009 h 1009"/>
            </a:gdLst>
            <a:ahLst/>
            <a:cxnLst>
              <a:cxn ang="T10">
                <a:pos x="T0" y="T1"/>
              </a:cxn>
              <a:cxn ang="T11">
                <a:pos x="T2" y="T3"/>
              </a:cxn>
              <a:cxn ang="T12">
                <a:pos x="T4" y="T5"/>
              </a:cxn>
              <a:cxn ang="T13">
                <a:pos x="T6" y="T7"/>
              </a:cxn>
              <a:cxn ang="T14">
                <a:pos x="T8" y="T9"/>
              </a:cxn>
            </a:cxnLst>
            <a:rect l="T15" t="T16" r="T17" b="T18"/>
            <a:pathLst>
              <a:path w="968" h="1009">
                <a:moveTo>
                  <a:pt x="594" y="1009"/>
                </a:moveTo>
                <a:cubicBezTo>
                  <a:pt x="594" y="1009"/>
                  <a:pt x="0" y="806"/>
                  <a:pt x="142" y="0"/>
                </a:cubicBezTo>
                <a:cubicBezTo>
                  <a:pt x="142" y="0"/>
                  <a:pt x="968" y="186"/>
                  <a:pt x="671" y="958"/>
                </a:cubicBezTo>
                <a:cubicBezTo>
                  <a:pt x="671" y="958"/>
                  <a:pt x="435" y="615"/>
                  <a:pt x="395" y="433"/>
                </a:cubicBezTo>
                <a:cubicBezTo>
                  <a:pt x="395" y="433"/>
                  <a:pt x="449" y="854"/>
                  <a:pt x="594" y="1009"/>
                </a:cubicBezTo>
                <a:close/>
              </a:path>
            </a:pathLst>
          </a:custGeom>
          <a:solidFill>
            <a:srgbClr val="EDBD68"/>
          </a:solidFill>
          <a:ln>
            <a:noFill/>
          </a:ln>
          <a:extLst/>
        </p:spPr>
        <p:txBody>
          <a:bodyPr/>
          <a:lstStyle/>
          <a:p>
            <a:endParaRPr lang="zh-CN" altLang="en-US"/>
          </a:p>
        </p:txBody>
      </p:sp>
      <p:sp>
        <p:nvSpPr>
          <p:cNvPr id="109" name="任意多边形 1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4890417" y="6542145"/>
            <a:ext cx="2625958" cy="315855"/>
          </a:xfrm>
          <a:custGeom>
            <a:avLst/>
            <a:gdLst>
              <a:gd name="T0" fmla="*/ 1577182 w 3154392"/>
              <a:gd name="T1" fmla="*/ 0 h 301959"/>
              <a:gd name="T2" fmla="*/ 3112278 w 3154392"/>
              <a:gd name="T3" fmla="*/ 346498 h 301959"/>
              <a:gd name="T4" fmla="*/ 3154363 w 3154392"/>
              <a:gd name="T5" fmla="*/ 379413 h 301959"/>
              <a:gd name="T6" fmla="*/ 0 w 3154392"/>
              <a:gd name="T7" fmla="*/ 379413 h 301959"/>
              <a:gd name="T8" fmla="*/ 42085 w 3154392"/>
              <a:gd name="T9" fmla="*/ 346498 h 301959"/>
              <a:gd name="T10" fmla="*/ 1577182 w 3154392"/>
              <a:gd name="T11" fmla="*/ 0 h 301959"/>
              <a:gd name="T12" fmla="*/ 0 60000 65536"/>
              <a:gd name="T13" fmla="*/ 0 60000 65536"/>
              <a:gd name="T14" fmla="*/ 0 60000 65536"/>
              <a:gd name="T15" fmla="*/ 0 60000 65536"/>
              <a:gd name="T16" fmla="*/ 0 60000 65536"/>
              <a:gd name="T17" fmla="*/ 0 60000 65536"/>
              <a:gd name="T18" fmla="*/ 0 w 3154392"/>
              <a:gd name="T19" fmla="*/ 0 h 301959"/>
              <a:gd name="T20" fmla="*/ 3154392 w 3154392"/>
              <a:gd name="T21" fmla="*/ 301959 h 301959"/>
            </a:gdLst>
            <a:ahLst/>
            <a:cxnLst>
              <a:cxn ang="T12">
                <a:pos x="T0" y="T1"/>
              </a:cxn>
              <a:cxn ang="T13">
                <a:pos x="T2" y="T3"/>
              </a:cxn>
              <a:cxn ang="T14">
                <a:pos x="T4" y="T5"/>
              </a:cxn>
              <a:cxn ang="T15">
                <a:pos x="T6" y="T7"/>
              </a:cxn>
              <a:cxn ang="T16">
                <a:pos x="T8" y="T9"/>
              </a:cxn>
              <a:cxn ang="T17">
                <a:pos x="T10" y="T11"/>
              </a:cxn>
            </a:cxnLst>
            <a:rect l="T18" t="T19" r="T20" b="T21"/>
            <a:pathLst>
              <a:path w="3154392" h="301959">
                <a:moveTo>
                  <a:pt x="1577196" y="0"/>
                </a:moveTo>
                <a:cubicBezTo>
                  <a:pt x="2216218" y="0"/>
                  <a:pt x="2779619" y="109388"/>
                  <a:pt x="3112307" y="275763"/>
                </a:cubicBezTo>
                <a:lnTo>
                  <a:pt x="3154392" y="301959"/>
                </a:lnTo>
                <a:lnTo>
                  <a:pt x="0" y="301959"/>
                </a:lnTo>
                <a:lnTo>
                  <a:pt x="42085" y="275763"/>
                </a:lnTo>
                <a:cubicBezTo>
                  <a:pt x="374774" y="109388"/>
                  <a:pt x="938175" y="0"/>
                  <a:pt x="1577196" y="0"/>
                </a:cubicBezTo>
                <a:close/>
              </a:path>
            </a:pathLst>
          </a:custGeom>
          <a:solidFill>
            <a:srgbClr val="AF4343"/>
          </a:solidFill>
          <a:ln>
            <a:noFill/>
          </a:ln>
          <a:extLst/>
        </p:spPr>
        <p:txBody>
          <a:bodyPr anchor="ctr"/>
          <a:lstStyle/>
          <a:p>
            <a:endParaRPr lang="zh-CN" altLang="en-US"/>
          </a:p>
        </p:txBody>
      </p:sp>
      <p:sp>
        <p:nvSpPr>
          <p:cNvPr id="110" name="Freeform 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a:spLocks noChangeArrowheads="1"/>
          </p:cNvSpPr>
          <p:nvPr/>
        </p:nvSpPr>
        <p:spPr bwMode="auto">
          <a:xfrm>
            <a:off x="6716825" y="4196361"/>
            <a:ext cx="1599098" cy="1568702"/>
          </a:xfrm>
          <a:custGeom>
            <a:avLst/>
            <a:gdLst>
              <a:gd name="T0" fmla="*/ 0 w 933"/>
              <a:gd name="T1" fmla="*/ 1033825 h 915"/>
              <a:gd name="T2" fmla="*/ 1920875 w 933"/>
              <a:gd name="T3" fmla="*/ 426298 h 915"/>
              <a:gd name="T4" fmla="*/ 76176 w 933"/>
              <a:gd name="T5" fmla="*/ 1186221 h 915"/>
              <a:gd name="T6" fmla="*/ 1084996 w 933"/>
              <a:gd name="T7" fmla="*/ 794933 h 915"/>
              <a:gd name="T8" fmla="*/ 0 w 933"/>
              <a:gd name="T9" fmla="*/ 1033825 h 915"/>
              <a:gd name="T10" fmla="*/ 0 60000 65536"/>
              <a:gd name="T11" fmla="*/ 0 60000 65536"/>
              <a:gd name="T12" fmla="*/ 0 60000 65536"/>
              <a:gd name="T13" fmla="*/ 0 60000 65536"/>
              <a:gd name="T14" fmla="*/ 0 60000 65536"/>
              <a:gd name="T15" fmla="*/ 0 w 933"/>
              <a:gd name="T16" fmla="*/ 0 h 915"/>
              <a:gd name="T17" fmla="*/ 933 w 933"/>
              <a:gd name="T18" fmla="*/ 915 h 915"/>
            </a:gdLst>
            <a:ahLst/>
            <a:cxnLst>
              <a:cxn ang="T10">
                <a:pos x="T0" y="T1"/>
              </a:cxn>
              <a:cxn ang="T11">
                <a:pos x="T2" y="T3"/>
              </a:cxn>
              <a:cxn ang="T12">
                <a:pos x="T4" y="T5"/>
              </a:cxn>
              <a:cxn ang="T13">
                <a:pos x="T6" y="T7"/>
              </a:cxn>
              <a:cxn ang="T14">
                <a:pos x="T8" y="T9"/>
              </a:cxn>
            </a:cxnLst>
            <a:rect l="T15" t="T16" r="T17" b="T18"/>
            <a:pathLst>
              <a:path w="933" h="915">
                <a:moveTo>
                  <a:pt x="0" y="502"/>
                </a:moveTo>
                <a:cubicBezTo>
                  <a:pt x="0" y="502"/>
                  <a:pt x="238" y="0"/>
                  <a:pt x="933" y="207"/>
                </a:cubicBezTo>
                <a:cubicBezTo>
                  <a:pt x="933" y="207"/>
                  <a:pt x="686" y="915"/>
                  <a:pt x="37" y="576"/>
                </a:cubicBezTo>
                <a:cubicBezTo>
                  <a:pt x="37" y="576"/>
                  <a:pt x="362" y="402"/>
                  <a:pt x="527" y="386"/>
                </a:cubicBezTo>
                <a:cubicBezTo>
                  <a:pt x="527" y="386"/>
                  <a:pt x="151" y="390"/>
                  <a:pt x="0" y="502"/>
                </a:cubicBezTo>
                <a:close/>
              </a:path>
            </a:pathLst>
          </a:custGeom>
          <a:solidFill>
            <a:srgbClr val="AF4343"/>
          </a:solidFill>
          <a:ln>
            <a:noFill/>
          </a:ln>
          <a:extLst/>
        </p:spPr>
        <p:txBody>
          <a:bodyPr/>
          <a:lstStyle/>
          <a:p>
            <a:endParaRPr lang="zh-CN" altLang="en-US"/>
          </a:p>
        </p:txBody>
      </p:sp>
      <p:grpSp>
        <p:nvGrpSpPr>
          <p:cNvPr id="23" name="组合 2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489281" y="505880"/>
            <a:ext cx="770021" cy="770021"/>
            <a:chOff x="481263" y="417094"/>
            <a:chExt cx="962526" cy="962526"/>
          </a:xfrm>
        </p:grpSpPr>
        <p:sp>
          <p:nvSpPr>
            <p:cNvPr id="24" name="椭圆 23"/>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Freeform 115"/>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6" name="文本框 2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284321" y="464891"/>
            <a:ext cx="4290022"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PRESENTATION</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40"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F5D00239-9506-44D5-9969-A1CA869102A8}"/>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1D95B41D-D195-4756-8B92-145D13B0F454}"/>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1BEDE11E-100A-4A33-B36E-E2E2BE509D65}"/>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43" name="文本框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E97307D7-C1D2-4423-BCFA-B9FF0D3C3B78}"/>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44" name="文本框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D78E796-7373-4BA9-A695-AFFAD09CF682}"/>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45" name="文本框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13DD7D0D-F66A-4A99-B07C-A2801806E85F}"/>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46" name="文本框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414896CF-6111-48D1-849D-DE040CA7C312}"/>
              </a:ext>
            </a:extLst>
          </p:cNvPr>
          <p:cNvSpPr txBox="1"/>
          <p:nvPr/>
        </p:nvSpPr>
        <p:spPr>
          <a:xfrm>
            <a:off x="1347538" y="997596"/>
            <a:ext cx="3817586"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Presentation of my work</a:t>
            </a:r>
          </a:p>
        </p:txBody>
      </p:sp>
      <p:sp>
        <p:nvSpPr>
          <p:cNvPr id="3" name="流程图: 过程 2">
            <a:extLst>
              <a:ext uri="{FF2B5EF4-FFF2-40B4-BE49-F238E27FC236}">
                <a16:creationId xmlns:a16="http://schemas.microsoft.com/office/drawing/2014/main" id="{8842DBCC-29DB-4958-8E61-8D361AB9AC6E}"/>
              </a:ext>
            </a:extLst>
          </p:cNvPr>
          <p:cNvSpPr/>
          <p:nvPr/>
        </p:nvSpPr>
        <p:spPr>
          <a:xfrm>
            <a:off x="755331" y="1909010"/>
            <a:ext cx="2302021" cy="3982757"/>
          </a:xfrm>
          <a:prstGeom prst="flowChartProcess">
            <a:avLst/>
          </a:prstGeom>
          <a:gradFill flip="none" rotWithShape="1">
            <a:gsLst>
              <a:gs pos="0">
                <a:schemeClr val="accent1">
                  <a:lumMod val="67000"/>
                  <a:alpha val="68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4" name="流程图: 过程 3">
            <a:extLst>
              <a:ext uri="{FF2B5EF4-FFF2-40B4-BE49-F238E27FC236}">
                <a16:creationId xmlns:a16="http://schemas.microsoft.com/office/drawing/2014/main" id="{DB4E3B13-9831-4D6B-8454-795242D34828}"/>
              </a:ext>
            </a:extLst>
          </p:cNvPr>
          <p:cNvSpPr/>
          <p:nvPr/>
        </p:nvSpPr>
        <p:spPr>
          <a:xfrm>
            <a:off x="1172387" y="2348010"/>
            <a:ext cx="1403687" cy="1010652"/>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用户界面</a:t>
            </a:r>
          </a:p>
        </p:txBody>
      </p:sp>
      <p:sp>
        <p:nvSpPr>
          <p:cNvPr id="47" name="流程图: 过程 46">
            <a:extLst>
              <a:ext uri="{FF2B5EF4-FFF2-40B4-BE49-F238E27FC236}">
                <a16:creationId xmlns:a16="http://schemas.microsoft.com/office/drawing/2014/main" id="{988EEFA1-2449-4F44-AA76-DFD646EE725C}"/>
              </a:ext>
            </a:extLst>
          </p:cNvPr>
          <p:cNvSpPr/>
          <p:nvPr/>
        </p:nvSpPr>
        <p:spPr>
          <a:xfrm>
            <a:off x="1214010" y="4306886"/>
            <a:ext cx="1403687" cy="1010652"/>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后台处理</a:t>
            </a:r>
          </a:p>
        </p:txBody>
      </p:sp>
      <p:sp>
        <p:nvSpPr>
          <p:cNvPr id="5" name="箭头: 上下 4">
            <a:extLst>
              <a:ext uri="{FF2B5EF4-FFF2-40B4-BE49-F238E27FC236}">
                <a16:creationId xmlns:a16="http://schemas.microsoft.com/office/drawing/2014/main" id="{790B4684-56BF-441C-AD5B-530B597CBF93}"/>
              </a:ext>
            </a:extLst>
          </p:cNvPr>
          <p:cNvSpPr/>
          <p:nvPr/>
        </p:nvSpPr>
        <p:spPr>
          <a:xfrm>
            <a:off x="1677900" y="3414001"/>
            <a:ext cx="432681" cy="837545"/>
          </a:xfrm>
          <a:prstGeom prst="upDownArrow">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6" name="箭头: 左右 5">
            <a:extLst>
              <a:ext uri="{FF2B5EF4-FFF2-40B4-BE49-F238E27FC236}">
                <a16:creationId xmlns:a16="http://schemas.microsoft.com/office/drawing/2014/main" id="{AD5C1A8C-E564-4240-8154-3269631A7329}"/>
              </a:ext>
            </a:extLst>
          </p:cNvPr>
          <p:cNvSpPr/>
          <p:nvPr/>
        </p:nvSpPr>
        <p:spPr>
          <a:xfrm>
            <a:off x="3046384" y="3482499"/>
            <a:ext cx="2160765" cy="713862"/>
          </a:xfrm>
          <a:prstGeom prst="leftRightArrow">
            <a:avLst/>
          </a:prstGeom>
          <a:gradFill>
            <a:gsLst>
              <a:gs pos="0">
                <a:schemeClr val="accent2">
                  <a:satMod val="103000"/>
                  <a:lumMod val="102000"/>
                  <a:tint val="94000"/>
                  <a:alpha val="64000"/>
                </a:schemeClr>
              </a:gs>
              <a:gs pos="50000">
                <a:schemeClr val="accent2">
                  <a:satMod val="110000"/>
                  <a:lumMod val="100000"/>
                  <a:shade val="100000"/>
                </a:schemeClr>
              </a:gs>
              <a:gs pos="100000">
                <a:schemeClr val="accent2">
                  <a:lumMod val="99000"/>
                  <a:satMod val="120000"/>
                  <a:shade val="78000"/>
                </a:schemeClr>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3A642A24-29B3-430D-8D6C-00061A03AFD3}"/>
              </a:ext>
            </a:extLst>
          </p:cNvPr>
          <p:cNvSpPr/>
          <p:nvPr/>
        </p:nvSpPr>
        <p:spPr>
          <a:xfrm>
            <a:off x="2973673" y="2761832"/>
            <a:ext cx="2313215" cy="707886"/>
          </a:xfrm>
          <a:prstGeom prst="rect">
            <a:avLst/>
          </a:prstGeom>
          <a:noFill/>
        </p:spPr>
        <p:txBody>
          <a:bodyPr wrap="square" lIns="91440" tIns="45720" rIns="91440" bIns="45720">
            <a:spAutoFit/>
          </a:bodyPr>
          <a:lstStyle/>
          <a:p>
            <a:pPr algn="ctr"/>
            <a:r>
              <a:rPr lang="en-US" altLang="zh-CN" sz="4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USB</a:t>
            </a:r>
            <a:r>
              <a:rPr lang="zh-CN" altLang="en-US" sz="4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口</a:t>
            </a:r>
          </a:p>
        </p:txBody>
      </p:sp>
      <p:sp>
        <p:nvSpPr>
          <p:cNvPr id="48" name="矩形 47">
            <a:extLst>
              <a:ext uri="{FF2B5EF4-FFF2-40B4-BE49-F238E27FC236}">
                <a16:creationId xmlns:a16="http://schemas.microsoft.com/office/drawing/2014/main" id="{5EBB4649-3EC2-40B8-B662-2F56B3A75202}"/>
              </a:ext>
            </a:extLst>
          </p:cNvPr>
          <p:cNvSpPr/>
          <p:nvPr/>
        </p:nvSpPr>
        <p:spPr>
          <a:xfrm>
            <a:off x="3046384" y="4261592"/>
            <a:ext cx="2313215" cy="707886"/>
          </a:xfrm>
          <a:prstGeom prst="rect">
            <a:avLst/>
          </a:prstGeom>
          <a:noFill/>
        </p:spPr>
        <p:txBody>
          <a:bodyPr wrap="square" lIns="91440" tIns="45720" rIns="91440" bIns="45720">
            <a:spAutoFit/>
          </a:bodyPr>
          <a:lstStyle/>
          <a:p>
            <a:pPr algn="ctr"/>
            <a:r>
              <a:rPr lang="zh-CN" altLang="en-US"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以太网</a:t>
            </a:r>
            <a:r>
              <a:rPr lang="zh-CN" altLang="en-US" sz="4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口</a:t>
            </a:r>
          </a:p>
        </p:txBody>
      </p:sp>
      <p:sp>
        <p:nvSpPr>
          <p:cNvPr id="49" name="流程图: 过程 48">
            <a:extLst>
              <a:ext uri="{FF2B5EF4-FFF2-40B4-BE49-F238E27FC236}">
                <a16:creationId xmlns:a16="http://schemas.microsoft.com/office/drawing/2014/main" id="{16060093-B126-4323-A89B-8DECE7098735}"/>
              </a:ext>
            </a:extLst>
          </p:cNvPr>
          <p:cNvSpPr/>
          <p:nvPr/>
        </p:nvSpPr>
        <p:spPr>
          <a:xfrm>
            <a:off x="5207149" y="1845456"/>
            <a:ext cx="3422908" cy="4046312"/>
          </a:xfrm>
          <a:prstGeom prst="flowChartProcess">
            <a:avLst/>
          </a:prstGeom>
          <a:gradFill flip="none" rotWithShape="1">
            <a:gsLst>
              <a:gs pos="0">
                <a:schemeClr val="accent1">
                  <a:lumMod val="67000"/>
                  <a:alpha val="52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50" name="流程图: 过程 49">
            <a:extLst>
              <a:ext uri="{FF2B5EF4-FFF2-40B4-BE49-F238E27FC236}">
                <a16:creationId xmlns:a16="http://schemas.microsoft.com/office/drawing/2014/main" id="{CE357638-3FF6-41AB-B58A-B98E465FEE11}"/>
              </a:ext>
            </a:extLst>
          </p:cNvPr>
          <p:cNvSpPr/>
          <p:nvPr/>
        </p:nvSpPr>
        <p:spPr>
          <a:xfrm>
            <a:off x="5207148" y="2057059"/>
            <a:ext cx="1551701" cy="746534"/>
          </a:xfrm>
          <a:prstGeom prst="flowChartProcess">
            <a:avLst/>
          </a:prstGeom>
          <a:gradFill>
            <a:gsLst>
              <a:gs pos="0">
                <a:schemeClr val="accent6">
                  <a:satMod val="103000"/>
                  <a:lumMod val="102000"/>
                  <a:tint val="94000"/>
                  <a:alpha val="79000"/>
                </a:schemeClr>
              </a:gs>
              <a:gs pos="5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电源</a:t>
            </a:r>
          </a:p>
        </p:txBody>
      </p:sp>
      <p:sp>
        <p:nvSpPr>
          <p:cNvPr id="51" name="流程图: 过程 50">
            <a:extLst>
              <a:ext uri="{FF2B5EF4-FFF2-40B4-BE49-F238E27FC236}">
                <a16:creationId xmlns:a16="http://schemas.microsoft.com/office/drawing/2014/main" id="{303496C0-E249-4988-A379-35B95F31DBC1}"/>
              </a:ext>
            </a:extLst>
          </p:cNvPr>
          <p:cNvSpPr/>
          <p:nvPr/>
        </p:nvSpPr>
        <p:spPr>
          <a:xfrm>
            <a:off x="7178841" y="2024218"/>
            <a:ext cx="1451216" cy="779375"/>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存储设备</a:t>
            </a:r>
          </a:p>
        </p:txBody>
      </p:sp>
      <p:sp>
        <p:nvSpPr>
          <p:cNvPr id="52" name="流程图: 过程 51">
            <a:extLst>
              <a:ext uri="{FF2B5EF4-FFF2-40B4-BE49-F238E27FC236}">
                <a16:creationId xmlns:a16="http://schemas.microsoft.com/office/drawing/2014/main" id="{904B316A-115D-4A4D-9938-3B9D9277DCE9}"/>
              </a:ext>
            </a:extLst>
          </p:cNvPr>
          <p:cNvSpPr/>
          <p:nvPr/>
        </p:nvSpPr>
        <p:spPr>
          <a:xfrm>
            <a:off x="5192741" y="3383261"/>
            <a:ext cx="1524084" cy="992537"/>
          </a:xfrm>
          <a:prstGeom prst="flowChartProcess">
            <a:avLst/>
          </a:prstGeom>
          <a:gradFill>
            <a:gsLst>
              <a:gs pos="0">
                <a:schemeClr val="accent6">
                  <a:satMod val="103000"/>
                  <a:lumMod val="102000"/>
                  <a:tint val="94000"/>
                  <a:alpha val="50000"/>
                </a:schemeClr>
              </a:gs>
              <a:gs pos="5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t>TCP/IP</a:t>
            </a:r>
            <a:r>
              <a:rPr lang="zh-CN" altLang="en-US" dirty="0"/>
              <a:t>协议栈</a:t>
            </a:r>
          </a:p>
        </p:txBody>
      </p:sp>
      <p:sp>
        <p:nvSpPr>
          <p:cNvPr id="53" name="流程图: 过程 52">
            <a:extLst>
              <a:ext uri="{FF2B5EF4-FFF2-40B4-BE49-F238E27FC236}">
                <a16:creationId xmlns:a16="http://schemas.microsoft.com/office/drawing/2014/main" id="{865E92EB-528C-422D-B855-B7FAB3D15644}"/>
              </a:ext>
            </a:extLst>
          </p:cNvPr>
          <p:cNvSpPr/>
          <p:nvPr/>
        </p:nvSpPr>
        <p:spPr>
          <a:xfrm>
            <a:off x="7193250" y="3358663"/>
            <a:ext cx="1451216" cy="1017136"/>
          </a:xfrm>
          <a:prstGeom prst="flowChartProcess">
            <a:avLst/>
          </a:prstGeom>
          <a:gradFill>
            <a:gsLst>
              <a:gs pos="0">
                <a:schemeClr val="accent6">
                  <a:satMod val="103000"/>
                  <a:lumMod val="102000"/>
                  <a:tint val="94000"/>
                  <a:alpha val="82000"/>
                </a:schemeClr>
              </a:gs>
              <a:gs pos="5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t>AD/DA</a:t>
            </a:r>
            <a:endParaRPr lang="zh-CN" altLang="en-US" dirty="0"/>
          </a:p>
        </p:txBody>
      </p:sp>
      <p:sp>
        <p:nvSpPr>
          <p:cNvPr id="54" name="流程图: 过程 53">
            <a:extLst>
              <a:ext uri="{FF2B5EF4-FFF2-40B4-BE49-F238E27FC236}">
                <a16:creationId xmlns:a16="http://schemas.microsoft.com/office/drawing/2014/main" id="{D3172006-8574-4226-98BF-B07943773D33}"/>
              </a:ext>
            </a:extLst>
          </p:cNvPr>
          <p:cNvSpPr/>
          <p:nvPr/>
        </p:nvSpPr>
        <p:spPr>
          <a:xfrm>
            <a:off x="6226141" y="4698346"/>
            <a:ext cx="1403687" cy="1010652"/>
          </a:xfrm>
          <a:prstGeom prst="flowChartProcess">
            <a:avLst/>
          </a:prstGeom>
          <a:gradFill>
            <a:gsLst>
              <a:gs pos="0">
                <a:schemeClr val="accent6">
                  <a:satMod val="103000"/>
                  <a:lumMod val="102000"/>
                  <a:tint val="94000"/>
                  <a:alpha val="25000"/>
                </a:schemeClr>
              </a:gs>
              <a:gs pos="50000">
                <a:schemeClr val="accent6">
                  <a:satMod val="110000"/>
                  <a:lumMod val="100000"/>
                  <a:shade val="100000"/>
                </a:schemeClr>
              </a:gs>
              <a:gs pos="100000">
                <a:schemeClr val="accent6">
                  <a:lumMod val="99000"/>
                  <a:satMod val="120000"/>
                  <a:shade val="78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主控芯片</a:t>
            </a:r>
          </a:p>
        </p:txBody>
      </p:sp>
      <p:sp>
        <p:nvSpPr>
          <p:cNvPr id="56" name="箭头: 左右 55">
            <a:extLst>
              <a:ext uri="{FF2B5EF4-FFF2-40B4-BE49-F238E27FC236}">
                <a16:creationId xmlns:a16="http://schemas.microsoft.com/office/drawing/2014/main" id="{7C84450C-4795-47FF-A9CA-B32787D81017}"/>
              </a:ext>
            </a:extLst>
          </p:cNvPr>
          <p:cNvSpPr/>
          <p:nvPr/>
        </p:nvSpPr>
        <p:spPr>
          <a:xfrm>
            <a:off x="8630058" y="3522598"/>
            <a:ext cx="1901586" cy="713862"/>
          </a:xfrm>
          <a:prstGeom prst="leftRightArrow">
            <a:avLst/>
          </a:prstGeom>
          <a:gradFill>
            <a:gsLst>
              <a:gs pos="0">
                <a:schemeClr val="accent2">
                  <a:satMod val="103000"/>
                  <a:lumMod val="102000"/>
                  <a:tint val="94000"/>
                  <a:alpha val="44000"/>
                </a:schemeClr>
              </a:gs>
              <a:gs pos="50000">
                <a:schemeClr val="accent2">
                  <a:satMod val="110000"/>
                  <a:lumMod val="100000"/>
                  <a:shade val="100000"/>
                </a:schemeClr>
              </a:gs>
              <a:gs pos="100000">
                <a:schemeClr val="accent2">
                  <a:lumMod val="99000"/>
                  <a:satMod val="120000"/>
                  <a:shade val="78000"/>
                </a:schemeClr>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p>
        </p:txBody>
      </p:sp>
      <p:sp>
        <p:nvSpPr>
          <p:cNvPr id="57" name="矩形 56">
            <a:extLst>
              <a:ext uri="{FF2B5EF4-FFF2-40B4-BE49-F238E27FC236}">
                <a16:creationId xmlns:a16="http://schemas.microsoft.com/office/drawing/2014/main" id="{CC59137B-8466-4182-B167-574EBA5368DE}"/>
              </a:ext>
            </a:extLst>
          </p:cNvPr>
          <p:cNvSpPr/>
          <p:nvPr/>
        </p:nvSpPr>
        <p:spPr>
          <a:xfrm>
            <a:off x="8373979" y="2969669"/>
            <a:ext cx="2313215" cy="584775"/>
          </a:xfrm>
          <a:prstGeom prst="rect">
            <a:avLst/>
          </a:prstGeom>
          <a:noFill/>
        </p:spPr>
        <p:txBody>
          <a:bodyPr wrap="square" lIns="91440" tIns="45720" rIns="91440" bIns="45720">
            <a:spAutoFit/>
          </a:bodyPr>
          <a:lstStyle/>
          <a:p>
            <a:pPr algn="ctr"/>
            <a:r>
              <a:rPr lang="zh-CN" alt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数据传输</a:t>
            </a:r>
          </a:p>
        </p:txBody>
      </p:sp>
      <p:sp>
        <p:nvSpPr>
          <p:cNvPr id="58" name="流程图: 过程 57">
            <a:extLst>
              <a:ext uri="{FF2B5EF4-FFF2-40B4-BE49-F238E27FC236}">
                <a16:creationId xmlns:a16="http://schemas.microsoft.com/office/drawing/2014/main" id="{11BD4A64-57AB-4558-929A-732B9EDC1A55}"/>
              </a:ext>
            </a:extLst>
          </p:cNvPr>
          <p:cNvSpPr/>
          <p:nvPr/>
        </p:nvSpPr>
        <p:spPr>
          <a:xfrm>
            <a:off x="10502086" y="1844863"/>
            <a:ext cx="1463230" cy="4046906"/>
          </a:xfrm>
          <a:prstGeom prst="flowChartProcess">
            <a:avLst/>
          </a:prstGeom>
          <a:gradFill flip="none" rotWithShape="1">
            <a:gsLst>
              <a:gs pos="0">
                <a:schemeClr val="accent1">
                  <a:lumMod val="67000"/>
                  <a:alpha val="66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59" name="流程图: 过程 58">
            <a:extLst>
              <a:ext uri="{FF2B5EF4-FFF2-40B4-BE49-F238E27FC236}">
                <a16:creationId xmlns:a16="http://schemas.microsoft.com/office/drawing/2014/main" id="{74694E59-DB4B-46C4-AA18-B72179D0320E}"/>
              </a:ext>
            </a:extLst>
          </p:cNvPr>
          <p:cNvSpPr/>
          <p:nvPr/>
        </p:nvSpPr>
        <p:spPr>
          <a:xfrm>
            <a:off x="10514100" y="3289750"/>
            <a:ext cx="1451216" cy="1017136"/>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t>PCI</a:t>
            </a:r>
            <a:r>
              <a:rPr lang="zh-CN" altLang="en-US" dirty="0"/>
              <a:t>采集板卡</a:t>
            </a:r>
          </a:p>
        </p:txBody>
      </p:sp>
      <p:sp>
        <p:nvSpPr>
          <p:cNvPr id="8" name="箭头: 圆角右 7">
            <a:extLst>
              <a:ext uri="{FF2B5EF4-FFF2-40B4-BE49-F238E27FC236}">
                <a16:creationId xmlns:a16="http://schemas.microsoft.com/office/drawing/2014/main" id="{8DAC800D-95DD-49F1-A3AF-37718D3E250F}"/>
              </a:ext>
            </a:extLst>
          </p:cNvPr>
          <p:cNvSpPr/>
          <p:nvPr/>
        </p:nvSpPr>
        <p:spPr>
          <a:xfrm>
            <a:off x="1915853" y="1348910"/>
            <a:ext cx="8771341" cy="496546"/>
          </a:xfrm>
          <a:prstGeom prst="ben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solidFill>
                <a:schemeClr val="tx1"/>
              </a:solidFill>
            </a:endParaRPr>
          </a:p>
        </p:txBody>
      </p:sp>
      <p:sp>
        <p:nvSpPr>
          <p:cNvPr id="60" name="矩形 59">
            <a:extLst>
              <a:ext uri="{FF2B5EF4-FFF2-40B4-BE49-F238E27FC236}">
                <a16:creationId xmlns:a16="http://schemas.microsoft.com/office/drawing/2014/main" id="{B4B9D35F-24C6-4EAB-ABEE-096B4CDB3A53}"/>
              </a:ext>
            </a:extLst>
          </p:cNvPr>
          <p:cNvSpPr/>
          <p:nvPr/>
        </p:nvSpPr>
        <p:spPr>
          <a:xfrm>
            <a:off x="10071086" y="1185773"/>
            <a:ext cx="2313215" cy="584775"/>
          </a:xfrm>
          <a:prstGeom prst="rect">
            <a:avLst/>
          </a:prstGeom>
          <a:noFill/>
        </p:spPr>
        <p:txBody>
          <a:bodyPr wrap="square" lIns="91440" tIns="45720" rIns="91440" bIns="45720">
            <a:spAutoFit/>
          </a:bodyPr>
          <a:lstStyle/>
          <a:p>
            <a:pPr algn="ctr"/>
            <a:r>
              <a:rPr lang="zh-CN" alt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通信</a:t>
            </a:r>
          </a:p>
        </p:txBody>
      </p:sp>
      <p:sp>
        <p:nvSpPr>
          <p:cNvPr id="61" name="流程图: 过程 60">
            <a:extLst>
              <a:ext uri="{FF2B5EF4-FFF2-40B4-BE49-F238E27FC236}">
                <a16:creationId xmlns:a16="http://schemas.microsoft.com/office/drawing/2014/main" id="{D53C9D13-6CDB-41D2-9434-5CC8E3297928}"/>
              </a:ext>
            </a:extLst>
          </p:cNvPr>
          <p:cNvSpPr/>
          <p:nvPr/>
        </p:nvSpPr>
        <p:spPr>
          <a:xfrm>
            <a:off x="10487676" y="2003396"/>
            <a:ext cx="1477639" cy="826934"/>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各路传感器</a:t>
            </a:r>
          </a:p>
        </p:txBody>
      </p:sp>
      <p:sp>
        <p:nvSpPr>
          <p:cNvPr id="62" name="流程图: 过程 61">
            <a:extLst>
              <a:ext uri="{FF2B5EF4-FFF2-40B4-BE49-F238E27FC236}">
                <a16:creationId xmlns:a16="http://schemas.microsoft.com/office/drawing/2014/main" id="{9133E935-57C3-4413-8414-30A103E16B72}"/>
              </a:ext>
            </a:extLst>
          </p:cNvPr>
          <p:cNvSpPr/>
          <p:nvPr/>
        </p:nvSpPr>
        <p:spPr>
          <a:xfrm>
            <a:off x="10494881" y="4712569"/>
            <a:ext cx="1477639" cy="826934"/>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各路控制量</a:t>
            </a:r>
          </a:p>
        </p:txBody>
      </p:sp>
      <p:sp>
        <p:nvSpPr>
          <p:cNvPr id="9" name="矩形 8">
            <a:extLst>
              <a:ext uri="{FF2B5EF4-FFF2-40B4-BE49-F238E27FC236}">
                <a16:creationId xmlns:a16="http://schemas.microsoft.com/office/drawing/2014/main" id="{E921F774-A03E-41FD-B5E5-EC140ED8D67B}"/>
              </a:ext>
            </a:extLst>
          </p:cNvPr>
          <p:cNvSpPr/>
          <p:nvPr/>
        </p:nvSpPr>
        <p:spPr>
          <a:xfrm>
            <a:off x="1206400" y="6018925"/>
            <a:ext cx="1266692" cy="523220"/>
          </a:xfrm>
          <a:prstGeom prst="rect">
            <a:avLst/>
          </a:prstGeom>
          <a:noFill/>
        </p:spPr>
        <p:txBody>
          <a:bodyPr wrap="none" lIns="91440" tIns="45720" rIns="91440" bIns="45720">
            <a:spAutoFit/>
          </a:bodyPr>
          <a:lstStyle/>
          <a:p>
            <a:pPr algn="ctr"/>
            <a:r>
              <a:rPr lang="zh-CN" alt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幼圆" panose="02010509060101010101" pitchFamily="49" charset="-122"/>
                <a:ea typeface="幼圆" panose="02010509060101010101" pitchFamily="49" charset="-122"/>
              </a:rPr>
              <a:t>上位机</a:t>
            </a:r>
          </a:p>
        </p:txBody>
      </p:sp>
      <p:sp>
        <p:nvSpPr>
          <p:cNvPr id="63" name="矩形 62">
            <a:extLst>
              <a:ext uri="{FF2B5EF4-FFF2-40B4-BE49-F238E27FC236}">
                <a16:creationId xmlns:a16="http://schemas.microsoft.com/office/drawing/2014/main" id="{80A7E5F0-C84B-4D28-BCEB-1B3C16DBABCE}"/>
              </a:ext>
            </a:extLst>
          </p:cNvPr>
          <p:cNvSpPr/>
          <p:nvPr/>
        </p:nvSpPr>
        <p:spPr>
          <a:xfrm>
            <a:off x="6125503" y="5997275"/>
            <a:ext cx="1266692" cy="523220"/>
          </a:xfrm>
          <a:prstGeom prst="rect">
            <a:avLst/>
          </a:prstGeom>
          <a:noFill/>
        </p:spPr>
        <p:txBody>
          <a:bodyPr wrap="none" lIns="91440" tIns="45720" rIns="91440" bIns="45720">
            <a:spAutoFit/>
          </a:bodyPr>
          <a:lstStyle/>
          <a:p>
            <a:pPr algn="ctr"/>
            <a:r>
              <a:rPr lang="zh-CN" alt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幼圆" panose="02010509060101010101" pitchFamily="49" charset="-122"/>
                <a:ea typeface="幼圆" panose="02010509060101010101" pitchFamily="49" charset="-122"/>
              </a:rPr>
              <a:t>下位机</a:t>
            </a:r>
          </a:p>
        </p:txBody>
      </p:sp>
      <p:sp>
        <p:nvSpPr>
          <p:cNvPr id="64" name="矩形 63">
            <a:extLst>
              <a:ext uri="{FF2B5EF4-FFF2-40B4-BE49-F238E27FC236}">
                <a16:creationId xmlns:a16="http://schemas.microsoft.com/office/drawing/2014/main" id="{A3039285-520C-484E-8D5B-548B72E50F7B}"/>
              </a:ext>
            </a:extLst>
          </p:cNvPr>
          <p:cNvSpPr/>
          <p:nvPr/>
        </p:nvSpPr>
        <p:spPr>
          <a:xfrm>
            <a:off x="10337946" y="5997275"/>
            <a:ext cx="1627369" cy="523220"/>
          </a:xfrm>
          <a:prstGeom prst="rect">
            <a:avLst/>
          </a:prstGeom>
          <a:noFill/>
        </p:spPr>
        <p:txBody>
          <a:bodyPr wrap="none" lIns="91440" tIns="45720" rIns="91440" bIns="45720">
            <a:spAutoFit/>
          </a:bodyPr>
          <a:lstStyle/>
          <a:p>
            <a:pPr algn="ctr"/>
            <a:r>
              <a:rPr lang="zh-CN" alt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幼圆" panose="02010509060101010101" pitchFamily="49" charset="-122"/>
                <a:ea typeface="幼圆" panose="02010509060101010101" pitchFamily="49" charset="-122"/>
              </a:rPr>
              <a:t>通信板卡</a:t>
            </a:r>
          </a:p>
        </p:txBody>
      </p:sp>
    </p:spTree>
    <p:extLst>
      <p:ext uri="{BB962C8B-B14F-4D97-AF65-F5344CB8AC3E}">
        <p14:creationId xmlns:p14="http://schemas.microsoft.com/office/powerpoint/2010/main" val="174069907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1000"/>
                                        <p:tgtEl>
                                          <p:spTgt spid="96"/>
                                        </p:tgtEl>
                                      </p:cBhvr>
                                    </p:animEffect>
                                    <p:anim calcmode="lin" valueType="num">
                                      <p:cBhvr>
                                        <p:cTn id="8" dur="1000" fill="hold"/>
                                        <p:tgtEl>
                                          <p:spTgt spid="96"/>
                                        </p:tgtEl>
                                        <p:attrNameLst>
                                          <p:attrName>ppt_x</p:attrName>
                                        </p:attrNameLst>
                                      </p:cBhvr>
                                      <p:tavLst>
                                        <p:tav tm="0">
                                          <p:val>
                                            <p:strVal val="#ppt_x"/>
                                          </p:val>
                                        </p:tav>
                                        <p:tav tm="100000">
                                          <p:val>
                                            <p:strVal val="#ppt_x"/>
                                          </p:val>
                                        </p:tav>
                                      </p:tavLst>
                                    </p:anim>
                                    <p:anim calcmode="lin" valueType="num">
                                      <p:cBhvr>
                                        <p:cTn id="9" dur="1000" fill="hold"/>
                                        <p:tgtEl>
                                          <p:spTgt spid="9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1000"/>
                                        <p:tgtEl>
                                          <p:spTgt spid="102"/>
                                        </p:tgtEl>
                                      </p:cBhvr>
                                    </p:animEffect>
                                    <p:anim calcmode="lin" valueType="num">
                                      <p:cBhvr>
                                        <p:cTn id="13" dur="1000" fill="hold"/>
                                        <p:tgtEl>
                                          <p:spTgt spid="102"/>
                                        </p:tgtEl>
                                        <p:attrNameLst>
                                          <p:attrName>ppt_x</p:attrName>
                                        </p:attrNameLst>
                                      </p:cBhvr>
                                      <p:tavLst>
                                        <p:tav tm="0">
                                          <p:val>
                                            <p:strVal val="#ppt_x"/>
                                          </p:val>
                                        </p:tav>
                                        <p:tav tm="100000">
                                          <p:val>
                                            <p:strVal val="#ppt_x"/>
                                          </p:val>
                                        </p:tav>
                                      </p:tavLst>
                                    </p:anim>
                                    <p:anim calcmode="lin" valueType="num">
                                      <p:cBhvr>
                                        <p:cTn id="14" dur="1000" fill="hold"/>
                                        <p:tgtEl>
                                          <p:spTgt spid="10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7"/>
                                        </p:tgtEl>
                                        <p:attrNameLst>
                                          <p:attrName>style.visibility</p:attrName>
                                        </p:attrNameLst>
                                      </p:cBhvr>
                                      <p:to>
                                        <p:strVal val="visible"/>
                                      </p:to>
                                    </p:set>
                                    <p:animEffect transition="in" filter="fade">
                                      <p:cBhvr>
                                        <p:cTn id="17" dur="1000"/>
                                        <p:tgtEl>
                                          <p:spTgt spid="107"/>
                                        </p:tgtEl>
                                      </p:cBhvr>
                                    </p:animEffect>
                                    <p:anim calcmode="lin" valueType="num">
                                      <p:cBhvr>
                                        <p:cTn id="18" dur="1000" fill="hold"/>
                                        <p:tgtEl>
                                          <p:spTgt spid="107"/>
                                        </p:tgtEl>
                                        <p:attrNameLst>
                                          <p:attrName>ppt_x</p:attrName>
                                        </p:attrNameLst>
                                      </p:cBhvr>
                                      <p:tavLst>
                                        <p:tav tm="0">
                                          <p:val>
                                            <p:strVal val="#ppt_x"/>
                                          </p:val>
                                        </p:tav>
                                        <p:tav tm="100000">
                                          <p:val>
                                            <p:strVal val="#ppt_x"/>
                                          </p:val>
                                        </p:tav>
                                      </p:tavLst>
                                    </p:anim>
                                    <p:anim calcmode="lin" valueType="num">
                                      <p:cBhvr>
                                        <p:cTn id="19" dur="1000" fill="hold"/>
                                        <p:tgtEl>
                                          <p:spTgt spid="10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1000"/>
                                        <p:tgtEl>
                                          <p:spTgt spid="108"/>
                                        </p:tgtEl>
                                      </p:cBhvr>
                                    </p:animEffect>
                                    <p:anim calcmode="lin" valueType="num">
                                      <p:cBhvr>
                                        <p:cTn id="23" dur="1000" fill="hold"/>
                                        <p:tgtEl>
                                          <p:spTgt spid="108"/>
                                        </p:tgtEl>
                                        <p:attrNameLst>
                                          <p:attrName>ppt_x</p:attrName>
                                        </p:attrNameLst>
                                      </p:cBhvr>
                                      <p:tavLst>
                                        <p:tav tm="0">
                                          <p:val>
                                            <p:strVal val="#ppt_x"/>
                                          </p:val>
                                        </p:tav>
                                        <p:tav tm="100000">
                                          <p:val>
                                            <p:strVal val="#ppt_x"/>
                                          </p:val>
                                        </p:tav>
                                      </p:tavLst>
                                    </p:anim>
                                    <p:anim calcmode="lin" valueType="num">
                                      <p:cBhvr>
                                        <p:cTn id="24" dur="1000" fill="hold"/>
                                        <p:tgtEl>
                                          <p:spTgt spid="10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09"/>
                                        </p:tgtEl>
                                        <p:attrNameLst>
                                          <p:attrName>style.visibility</p:attrName>
                                        </p:attrNameLst>
                                      </p:cBhvr>
                                      <p:to>
                                        <p:strVal val="visible"/>
                                      </p:to>
                                    </p:set>
                                    <p:animEffect transition="in" filter="fade">
                                      <p:cBhvr>
                                        <p:cTn id="27" dur="1000"/>
                                        <p:tgtEl>
                                          <p:spTgt spid="109"/>
                                        </p:tgtEl>
                                      </p:cBhvr>
                                    </p:animEffect>
                                    <p:anim calcmode="lin" valueType="num">
                                      <p:cBhvr>
                                        <p:cTn id="28" dur="1000" fill="hold"/>
                                        <p:tgtEl>
                                          <p:spTgt spid="109"/>
                                        </p:tgtEl>
                                        <p:attrNameLst>
                                          <p:attrName>ppt_x</p:attrName>
                                        </p:attrNameLst>
                                      </p:cBhvr>
                                      <p:tavLst>
                                        <p:tav tm="0">
                                          <p:val>
                                            <p:strVal val="#ppt_x"/>
                                          </p:val>
                                        </p:tav>
                                        <p:tav tm="100000">
                                          <p:val>
                                            <p:strVal val="#ppt_x"/>
                                          </p:val>
                                        </p:tav>
                                      </p:tavLst>
                                    </p:anim>
                                    <p:anim calcmode="lin" valueType="num">
                                      <p:cBhvr>
                                        <p:cTn id="29" dur="1000" fill="hold"/>
                                        <p:tgtEl>
                                          <p:spTgt spid="10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10"/>
                                        </p:tgtEl>
                                        <p:attrNameLst>
                                          <p:attrName>style.visibility</p:attrName>
                                        </p:attrNameLst>
                                      </p:cBhvr>
                                      <p:to>
                                        <p:strVal val="visible"/>
                                      </p:to>
                                    </p:set>
                                    <p:animEffect transition="in" filter="fade">
                                      <p:cBhvr>
                                        <p:cTn id="32" dur="1000"/>
                                        <p:tgtEl>
                                          <p:spTgt spid="110"/>
                                        </p:tgtEl>
                                      </p:cBhvr>
                                    </p:animEffect>
                                    <p:anim calcmode="lin" valueType="num">
                                      <p:cBhvr>
                                        <p:cTn id="33" dur="1000" fill="hold"/>
                                        <p:tgtEl>
                                          <p:spTgt spid="110"/>
                                        </p:tgtEl>
                                        <p:attrNameLst>
                                          <p:attrName>ppt_x</p:attrName>
                                        </p:attrNameLst>
                                      </p:cBhvr>
                                      <p:tavLst>
                                        <p:tav tm="0">
                                          <p:val>
                                            <p:strVal val="#ppt_x"/>
                                          </p:val>
                                        </p:tav>
                                        <p:tav tm="100000">
                                          <p:val>
                                            <p:strVal val="#ppt_x"/>
                                          </p:val>
                                        </p:tav>
                                      </p:tavLst>
                                    </p:anim>
                                    <p:anim calcmode="lin" valueType="num">
                                      <p:cBhvr>
                                        <p:cTn id="34" dur="1000" fill="hold"/>
                                        <p:tgtEl>
                                          <p:spTgt spid="110"/>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1000"/>
                                        <p:tgtEl>
                                          <p:spTgt spid="23"/>
                                        </p:tgtEl>
                                      </p:cBhvr>
                                    </p:animEffect>
                                    <p:anim calcmode="lin" valueType="num">
                                      <p:cBhvr>
                                        <p:cTn id="38" dur="1000" fill="hold"/>
                                        <p:tgtEl>
                                          <p:spTgt spid="23"/>
                                        </p:tgtEl>
                                        <p:attrNameLst>
                                          <p:attrName>ppt_x</p:attrName>
                                        </p:attrNameLst>
                                      </p:cBhvr>
                                      <p:tavLst>
                                        <p:tav tm="0">
                                          <p:val>
                                            <p:strVal val="#ppt_x"/>
                                          </p:val>
                                        </p:tav>
                                        <p:tav tm="100000">
                                          <p:val>
                                            <p:strVal val="#ppt_x"/>
                                          </p:val>
                                        </p:tav>
                                      </p:tavLst>
                                    </p:anim>
                                    <p:anim calcmode="lin" valueType="num">
                                      <p:cBhvr>
                                        <p:cTn id="39" dur="1000" fill="hold"/>
                                        <p:tgtEl>
                                          <p:spTgt spid="2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1000"/>
                                        <p:tgtEl>
                                          <p:spTgt spid="26"/>
                                        </p:tgtEl>
                                      </p:cBhvr>
                                    </p:animEffect>
                                    <p:anim calcmode="lin" valueType="num">
                                      <p:cBhvr>
                                        <p:cTn id="43" dur="1000" fill="hold"/>
                                        <p:tgtEl>
                                          <p:spTgt spid="26"/>
                                        </p:tgtEl>
                                        <p:attrNameLst>
                                          <p:attrName>ppt_x</p:attrName>
                                        </p:attrNameLst>
                                      </p:cBhvr>
                                      <p:tavLst>
                                        <p:tav tm="0">
                                          <p:val>
                                            <p:strVal val="#ppt_x"/>
                                          </p:val>
                                        </p:tav>
                                        <p:tav tm="100000">
                                          <p:val>
                                            <p:strVal val="#ppt_x"/>
                                          </p:val>
                                        </p:tav>
                                      </p:tavLst>
                                    </p:anim>
                                    <p:anim calcmode="lin" valueType="num">
                                      <p:cBhvr>
                                        <p:cTn id="44" dur="1000" fill="hold"/>
                                        <p:tgtEl>
                                          <p:spTgt spid="26"/>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1000"/>
                                        <p:tgtEl>
                                          <p:spTgt spid="40"/>
                                        </p:tgtEl>
                                      </p:cBhvr>
                                    </p:animEffect>
                                    <p:anim calcmode="lin" valueType="num">
                                      <p:cBhvr>
                                        <p:cTn id="48" dur="1000" fill="hold"/>
                                        <p:tgtEl>
                                          <p:spTgt spid="40"/>
                                        </p:tgtEl>
                                        <p:attrNameLst>
                                          <p:attrName>ppt_x</p:attrName>
                                        </p:attrNameLst>
                                      </p:cBhvr>
                                      <p:tavLst>
                                        <p:tav tm="0">
                                          <p:val>
                                            <p:strVal val="#ppt_x"/>
                                          </p:val>
                                        </p:tav>
                                        <p:tav tm="100000">
                                          <p:val>
                                            <p:strVal val="#ppt_x"/>
                                          </p:val>
                                        </p:tav>
                                      </p:tavLst>
                                    </p:anim>
                                    <p:anim calcmode="lin" valueType="num">
                                      <p:cBhvr>
                                        <p:cTn id="49" dur="1000" fill="hold"/>
                                        <p:tgtEl>
                                          <p:spTgt spid="40"/>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1000"/>
                                        <p:tgtEl>
                                          <p:spTgt spid="41"/>
                                        </p:tgtEl>
                                      </p:cBhvr>
                                    </p:animEffect>
                                    <p:anim calcmode="lin" valueType="num">
                                      <p:cBhvr>
                                        <p:cTn id="53" dur="1000" fill="hold"/>
                                        <p:tgtEl>
                                          <p:spTgt spid="41"/>
                                        </p:tgtEl>
                                        <p:attrNameLst>
                                          <p:attrName>ppt_x</p:attrName>
                                        </p:attrNameLst>
                                      </p:cBhvr>
                                      <p:tavLst>
                                        <p:tav tm="0">
                                          <p:val>
                                            <p:strVal val="#ppt_x"/>
                                          </p:val>
                                        </p:tav>
                                        <p:tav tm="100000">
                                          <p:val>
                                            <p:strVal val="#ppt_x"/>
                                          </p:val>
                                        </p:tav>
                                      </p:tavLst>
                                    </p:anim>
                                    <p:anim calcmode="lin" valueType="num">
                                      <p:cBhvr>
                                        <p:cTn id="54" dur="1000" fill="hold"/>
                                        <p:tgtEl>
                                          <p:spTgt spid="41"/>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1000"/>
                                        <p:tgtEl>
                                          <p:spTgt spid="42"/>
                                        </p:tgtEl>
                                      </p:cBhvr>
                                    </p:animEffect>
                                    <p:anim calcmode="lin" valueType="num">
                                      <p:cBhvr>
                                        <p:cTn id="58" dur="1000" fill="hold"/>
                                        <p:tgtEl>
                                          <p:spTgt spid="42"/>
                                        </p:tgtEl>
                                        <p:attrNameLst>
                                          <p:attrName>ppt_x</p:attrName>
                                        </p:attrNameLst>
                                      </p:cBhvr>
                                      <p:tavLst>
                                        <p:tav tm="0">
                                          <p:val>
                                            <p:strVal val="#ppt_x"/>
                                          </p:val>
                                        </p:tav>
                                        <p:tav tm="100000">
                                          <p:val>
                                            <p:strVal val="#ppt_x"/>
                                          </p:val>
                                        </p:tav>
                                      </p:tavLst>
                                    </p:anim>
                                    <p:anim calcmode="lin" valueType="num">
                                      <p:cBhvr>
                                        <p:cTn id="59" dur="1000" fill="hold"/>
                                        <p:tgtEl>
                                          <p:spTgt spid="42"/>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fade">
                                      <p:cBhvr>
                                        <p:cTn id="62" dur="1000"/>
                                        <p:tgtEl>
                                          <p:spTgt spid="43"/>
                                        </p:tgtEl>
                                      </p:cBhvr>
                                    </p:animEffect>
                                    <p:anim calcmode="lin" valueType="num">
                                      <p:cBhvr>
                                        <p:cTn id="63" dur="1000" fill="hold"/>
                                        <p:tgtEl>
                                          <p:spTgt spid="43"/>
                                        </p:tgtEl>
                                        <p:attrNameLst>
                                          <p:attrName>ppt_x</p:attrName>
                                        </p:attrNameLst>
                                      </p:cBhvr>
                                      <p:tavLst>
                                        <p:tav tm="0">
                                          <p:val>
                                            <p:strVal val="#ppt_x"/>
                                          </p:val>
                                        </p:tav>
                                        <p:tav tm="100000">
                                          <p:val>
                                            <p:strVal val="#ppt_x"/>
                                          </p:val>
                                        </p:tav>
                                      </p:tavLst>
                                    </p:anim>
                                    <p:anim calcmode="lin" valueType="num">
                                      <p:cBhvr>
                                        <p:cTn id="64" dur="1000" fill="hold"/>
                                        <p:tgtEl>
                                          <p:spTgt spid="43"/>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fade">
                                      <p:cBhvr>
                                        <p:cTn id="67" dur="1000"/>
                                        <p:tgtEl>
                                          <p:spTgt spid="44"/>
                                        </p:tgtEl>
                                      </p:cBhvr>
                                    </p:animEffect>
                                    <p:anim calcmode="lin" valueType="num">
                                      <p:cBhvr>
                                        <p:cTn id="68" dur="1000" fill="hold"/>
                                        <p:tgtEl>
                                          <p:spTgt spid="44"/>
                                        </p:tgtEl>
                                        <p:attrNameLst>
                                          <p:attrName>ppt_x</p:attrName>
                                        </p:attrNameLst>
                                      </p:cBhvr>
                                      <p:tavLst>
                                        <p:tav tm="0">
                                          <p:val>
                                            <p:strVal val="#ppt_x"/>
                                          </p:val>
                                        </p:tav>
                                        <p:tav tm="100000">
                                          <p:val>
                                            <p:strVal val="#ppt_x"/>
                                          </p:val>
                                        </p:tav>
                                      </p:tavLst>
                                    </p:anim>
                                    <p:anim calcmode="lin" valueType="num">
                                      <p:cBhvr>
                                        <p:cTn id="69" dur="1000" fill="hold"/>
                                        <p:tgtEl>
                                          <p:spTgt spid="44"/>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fade">
                                      <p:cBhvr>
                                        <p:cTn id="72" dur="1000"/>
                                        <p:tgtEl>
                                          <p:spTgt spid="45"/>
                                        </p:tgtEl>
                                      </p:cBhvr>
                                    </p:animEffect>
                                    <p:anim calcmode="lin" valueType="num">
                                      <p:cBhvr>
                                        <p:cTn id="73" dur="1000" fill="hold"/>
                                        <p:tgtEl>
                                          <p:spTgt spid="45"/>
                                        </p:tgtEl>
                                        <p:attrNameLst>
                                          <p:attrName>ppt_x</p:attrName>
                                        </p:attrNameLst>
                                      </p:cBhvr>
                                      <p:tavLst>
                                        <p:tav tm="0">
                                          <p:val>
                                            <p:strVal val="#ppt_x"/>
                                          </p:val>
                                        </p:tav>
                                        <p:tav tm="100000">
                                          <p:val>
                                            <p:strVal val="#ppt_x"/>
                                          </p:val>
                                        </p:tav>
                                      </p:tavLst>
                                    </p:anim>
                                    <p:anim calcmode="lin" valueType="num">
                                      <p:cBhvr>
                                        <p:cTn id="74" dur="1000" fill="hold"/>
                                        <p:tgtEl>
                                          <p:spTgt spid="45"/>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fade">
                                      <p:cBhvr>
                                        <p:cTn id="77" dur="1000"/>
                                        <p:tgtEl>
                                          <p:spTgt spid="46"/>
                                        </p:tgtEl>
                                      </p:cBhvr>
                                    </p:animEffect>
                                    <p:anim calcmode="lin" valueType="num">
                                      <p:cBhvr>
                                        <p:cTn id="78" dur="1000" fill="hold"/>
                                        <p:tgtEl>
                                          <p:spTgt spid="46"/>
                                        </p:tgtEl>
                                        <p:attrNameLst>
                                          <p:attrName>ppt_x</p:attrName>
                                        </p:attrNameLst>
                                      </p:cBhvr>
                                      <p:tavLst>
                                        <p:tav tm="0">
                                          <p:val>
                                            <p:strVal val="#ppt_x"/>
                                          </p:val>
                                        </p:tav>
                                        <p:tav tm="100000">
                                          <p:val>
                                            <p:strVal val="#ppt_x"/>
                                          </p:val>
                                        </p:tav>
                                      </p:tavLst>
                                    </p:anim>
                                    <p:anim calcmode="lin" valueType="num">
                                      <p:cBhvr>
                                        <p:cTn id="79" dur="1000" fill="hold"/>
                                        <p:tgtEl>
                                          <p:spTgt spid="46"/>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3"/>
                                        </p:tgtEl>
                                        <p:attrNameLst>
                                          <p:attrName>style.visibility</p:attrName>
                                        </p:attrNameLst>
                                      </p:cBhvr>
                                      <p:to>
                                        <p:strVal val="visible"/>
                                      </p:to>
                                    </p:set>
                                    <p:animEffect transition="in" filter="fade">
                                      <p:cBhvr>
                                        <p:cTn id="82" dur="1000"/>
                                        <p:tgtEl>
                                          <p:spTgt spid="3"/>
                                        </p:tgtEl>
                                      </p:cBhvr>
                                    </p:animEffect>
                                    <p:anim calcmode="lin" valueType="num">
                                      <p:cBhvr>
                                        <p:cTn id="83" dur="1000" fill="hold"/>
                                        <p:tgtEl>
                                          <p:spTgt spid="3"/>
                                        </p:tgtEl>
                                        <p:attrNameLst>
                                          <p:attrName>ppt_x</p:attrName>
                                        </p:attrNameLst>
                                      </p:cBhvr>
                                      <p:tavLst>
                                        <p:tav tm="0">
                                          <p:val>
                                            <p:strVal val="#ppt_x"/>
                                          </p:val>
                                        </p:tav>
                                        <p:tav tm="100000">
                                          <p:val>
                                            <p:strVal val="#ppt_x"/>
                                          </p:val>
                                        </p:tav>
                                      </p:tavLst>
                                    </p:anim>
                                    <p:anim calcmode="lin" valueType="num">
                                      <p:cBhvr>
                                        <p:cTn id="84" dur="1000" fill="hold"/>
                                        <p:tgtEl>
                                          <p:spTgt spid="3"/>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4"/>
                                        </p:tgtEl>
                                        <p:attrNameLst>
                                          <p:attrName>style.visibility</p:attrName>
                                        </p:attrNameLst>
                                      </p:cBhvr>
                                      <p:to>
                                        <p:strVal val="visible"/>
                                      </p:to>
                                    </p:set>
                                    <p:animEffect transition="in" filter="fade">
                                      <p:cBhvr>
                                        <p:cTn id="87" dur="1000"/>
                                        <p:tgtEl>
                                          <p:spTgt spid="4"/>
                                        </p:tgtEl>
                                      </p:cBhvr>
                                    </p:animEffect>
                                    <p:anim calcmode="lin" valueType="num">
                                      <p:cBhvr>
                                        <p:cTn id="88" dur="1000" fill="hold"/>
                                        <p:tgtEl>
                                          <p:spTgt spid="4"/>
                                        </p:tgtEl>
                                        <p:attrNameLst>
                                          <p:attrName>ppt_x</p:attrName>
                                        </p:attrNameLst>
                                      </p:cBhvr>
                                      <p:tavLst>
                                        <p:tav tm="0">
                                          <p:val>
                                            <p:strVal val="#ppt_x"/>
                                          </p:val>
                                        </p:tav>
                                        <p:tav tm="100000">
                                          <p:val>
                                            <p:strVal val="#ppt_x"/>
                                          </p:val>
                                        </p:tav>
                                      </p:tavLst>
                                    </p:anim>
                                    <p:anim calcmode="lin" valueType="num">
                                      <p:cBhvr>
                                        <p:cTn id="89" dur="1000" fill="hold"/>
                                        <p:tgtEl>
                                          <p:spTgt spid="4"/>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47"/>
                                        </p:tgtEl>
                                        <p:attrNameLst>
                                          <p:attrName>style.visibility</p:attrName>
                                        </p:attrNameLst>
                                      </p:cBhvr>
                                      <p:to>
                                        <p:strVal val="visible"/>
                                      </p:to>
                                    </p:set>
                                    <p:animEffect transition="in" filter="fade">
                                      <p:cBhvr>
                                        <p:cTn id="92" dur="1000"/>
                                        <p:tgtEl>
                                          <p:spTgt spid="47"/>
                                        </p:tgtEl>
                                      </p:cBhvr>
                                    </p:animEffect>
                                    <p:anim calcmode="lin" valueType="num">
                                      <p:cBhvr>
                                        <p:cTn id="93" dur="1000" fill="hold"/>
                                        <p:tgtEl>
                                          <p:spTgt spid="47"/>
                                        </p:tgtEl>
                                        <p:attrNameLst>
                                          <p:attrName>ppt_x</p:attrName>
                                        </p:attrNameLst>
                                      </p:cBhvr>
                                      <p:tavLst>
                                        <p:tav tm="0">
                                          <p:val>
                                            <p:strVal val="#ppt_x"/>
                                          </p:val>
                                        </p:tav>
                                        <p:tav tm="100000">
                                          <p:val>
                                            <p:strVal val="#ppt_x"/>
                                          </p:val>
                                        </p:tav>
                                      </p:tavLst>
                                    </p:anim>
                                    <p:anim calcmode="lin" valueType="num">
                                      <p:cBhvr>
                                        <p:cTn id="94" dur="1000" fill="hold"/>
                                        <p:tgtEl>
                                          <p:spTgt spid="47"/>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5"/>
                                        </p:tgtEl>
                                        <p:attrNameLst>
                                          <p:attrName>style.visibility</p:attrName>
                                        </p:attrNameLst>
                                      </p:cBhvr>
                                      <p:to>
                                        <p:strVal val="visible"/>
                                      </p:to>
                                    </p:set>
                                    <p:animEffect transition="in" filter="fade">
                                      <p:cBhvr>
                                        <p:cTn id="97" dur="1000"/>
                                        <p:tgtEl>
                                          <p:spTgt spid="5"/>
                                        </p:tgtEl>
                                      </p:cBhvr>
                                    </p:animEffect>
                                    <p:anim calcmode="lin" valueType="num">
                                      <p:cBhvr>
                                        <p:cTn id="98" dur="1000" fill="hold"/>
                                        <p:tgtEl>
                                          <p:spTgt spid="5"/>
                                        </p:tgtEl>
                                        <p:attrNameLst>
                                          <p:attrName>ppt_x</p:attrName>
                                        </p:attrNameLst>
                                      </p:cBhvr>
                                      <p:tavLst>
                                        <p:tav tm="0">
                                          <p:val>
                                            <p:strVal val="#ppt_x"/>
                                          </p:val>
                                        </p:tav>
                                        <p:tav tm="100000">
                                          <p:val>
                                            <p:strVal val="#ppt_x"/>
                                          </p:val>
                                        </p:tav>
                                      </p:tavLst>
                                    </p:anim>
                                    <p:anim calcmode="lin" valueType="num">
                                      <p:cBhvr>
                                        <p:cTn id="99" dur="1000" fill="hold"/>
                                        <p:tgtEl>
                                          <p:spTgt spid="5"/>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fade">
                                      <p:cBhvr>
                                        <p:cTn id="102" dur="1000"/>
                                        <p:tgtEl>
                                          <p:spTgt spid="6"/>
                                        </p:tgtEl>
                                      </p:cBhvr>
                                    </p:animEffect>
                                    <p:anim calcmode="lin" valueType="num">
                                      <p:cBhvr>
                                        <p:cTn id="103" dur="1000" fill="hold"/>
                                        <p:tgtEl>
                                          <p:spTgt spid="6"/>
                                        </p:tgtEl>
                                        <p:attrNameLst>
                                          <p:attrName>ppt_x</p:attrName>
                                        </p:attrNameLst>
                                      </p:cBhvr>
                                      <p:tavLst>
                                        <p:tav tm="0">
                                          <p:val>
                                            <p:strVal val="#ppt_x"/>
                                          </p:val>
                                        </p:tav>
                                        <p:tav tm="100000">
                                          <p:val>
                                            <p:strVal val="#ppt_x"/>
                                          </p:val>
                                        </p:tav>
                                      </p:tavLst>
                                    </p:anim>
                                    <p:anim calcmode="lin" valueType="num">
                                      <p:cBhvr>
                                        <p:cTn id="104" dur="1000" fill="hold"/>
                                        <p:tgtEl>
                                          <p:spTgt spid="6"/>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7"/>
                                        </p:tgtEl>
                                        <p:attrNameLst>
                                          <p:attrName>style.visibility</p:attrName>
                                        </p:attrNameLst>
                                      </p:cBhvr>
                                      <p:to>
                                        <p:strVal val="visible"/>
                                      </p:to>
                                    </p:set>
                                    <p:animEffect transition="in" filter="fade">
                                      <p:cBhvr>
                                        <p:cTn id="107" dur="1000"/>
                                        <p:tgtEl>
                                          <p:spTgt spid="7"/>
                                        </p:tgtEl>
                                      </p:cBhvr>
                                    </p:animEffect>
                                    <p:anim calcmode="lin" valueType="num">
                                      <p:cBhvr>
                                        <p:cTn id="108" dur="1000" fill="hold"/>
                                        <p:tgtEl>
                                          <p:spTgt spid="7"/>
                                        </p:tgtEl>
                                        <p:attrNameLst>
                                          <p:attrName>ppt_x</p:attrName>
                                        </p:attrNameLst>
                                      </p:cBhvr>
                                      <p:tavLst>
                                        <p:tav tm="0">
                                          <p:val>
                                            <p:strVal val="#ppt_x"/>
                                          </p:val>
                                        </p:tav>
                                        <p:tav tm="100000">
                                          <p:val>
                                            <p:strVal val="#ppt_x"/>
                                          </p:val>
                                        </p:tav>
                                      </p:tavLst>
                                    </p:anim>
                                    <p:anim calcmode="lin" valueType="num">
                                      <p:cBhvr>
                                        <p:cTn id="109" dur="1000" fill="hold"/>
                                        <p:tgtEl>
                                          <p:spTgt spid="7"/>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48"/>
                                        </p:tgtEl>
                                        <p:attrNameLst>
                                          <p:attrName>style.visibility</p:attrName>
                                        </p:attrNameLst>
                                      </p:cBhvr>
                                      <p:to>
                                        <p:strVal val="visible"/>
                                      </p:to>
                                    </p:set>
                                    <p:animEffect transition="in" filter="fade">
                                      <p:cBhvr>
                                        <p:cTn id="112" dur="1000"/>
                                        <p:tgtEl>
                                          <p:spTgt spid="48"/>
                                        </p:tgtEl>
                                      </p:cBhvr>
                                    </p:animEffect>
                                    <p:anim calcmode="lin" valueType="num">
                                      <p:cBhvr>
                                        <p:cTn id="113" dur="1000" fill="hold"/>
                                        <p:tgtEl>
                                          <p:spTgt spid="48"/>
                                        </p:tgtEl>
                                        <p:attrNameLst>
                                          <p:attrName>ppt_x</p:attrName>
                                        </p:attrNameLst>
                                      </p:cBhvr>
                                      <p:tavLst>
                                        <p:tav tm="0">
                                          <p:val>
                                            <p:strVal val="#ppt_x"/>
                                          </p:val>
                                        </p:tav>
                                        <p:tav tm="100000">
                                          <p:val>
                                            <p:strVal val="#ppt_x"/>
                                          </p:val>
                                        </p:tav>
                                      </p:tavLst>
                                    </p:anim>
                                    <p:anim calcmode="lin" valueType="num">
                                      <p:cBhvr>
                                        <p:cTn id="114" dur="1000" fill="hold"/>
                                        <p:tgtEl>
                                          <p:spTgt spid="48"/>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49"/>
                                        </p:tgtEl>
                                        <p:attrNameLst>
                                          <p:attrName>style.visibility</p:attrName>
                                        </p:attrNameLst>
                                      </p:cBhvr>
                                      <p:to>
                                        <p:strVal val="visible"/>
                                      </p:to>
                                    </p:set>
                                    <p:animEffect transition="in" filter="fade">
                                      <p:cBhvr>
                                        <p:cTn id="117" dur="1000"/>
                                        <p:tgtEl>
                                          <p:spTgt spid="49"/>
                                        </p:tgtEl>
                                      </p:cBhvr>
                                    </p:animEffect>
                                    <p:anim calcmode="lin" valueType="num">
                                      <p:cBhvr>
                                        <p:cTn id="118" dur="1000" fill="hold"/>
                                        <p:tgtEl>
                                          <p:spTgt spid="49"/>
                                        </p:tgtEl>
                                        <p:attrNameLst>
                                          <p:attrName>ppt_x</p:attrName>
                                        </p:attrNameLst>
                                      </p:cBhvr>
                                      <p:tavLst>
                                        <p:tav tm="0">
                                          <p:val>
                                            <p:strVal val="#ppt_x"/>
                                          </p:val>
                                        </p:tav>
                                        <p:tav tm="100000">
                                          <p:val>
                                            <p:strVal val="#ppt_x"/>
                                          </p:val>
                                        </p:tav>
                                      </p:tavLst>
                                    </p:anim>
                                    <p:anim calcmode="lin" valueType="num">
                                      <p:cBhvr>
                                        <p:cTn id="119" dur="1000" fill="hold"/>
                                        <p:tgtEl>
                                          <p:spTgt spid="49"/>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50"/>
                                        </p:tgtEl>
                                        <p:attrNameLst>
                                          <p:attrName>style.visibility</p:attrName>
                                        </p:attrNameLst>
                                      </p:cBhvr>
                                      <p:to>
                                        <p:strVal val="visible"/>
                                      </p:to>
                                    </p:set>
                                    <p:animEffect transition="in" filter="fade">
                                      <p:cBhvr>
                                        <p:cTn id="122" dur="1000"/>
                                        <p:tgtEl>
                                          <p:spTgt spid="50"/>
                                        </p:tgtEl>
                                      </p:cBhvr>
                                    </p:animEffect>
                                    <p:anim calcmode="lin" valueType="num">
                                      <p:cBhvr>
                                        <p:cTn id="123" dur="1000" fill="hold"/>
                                        <p:tgtEl>
                                          <p:spTgt spid="50"/>
                                        </p:tgtEl>
                                        <p:attrNameLst>
                                          <p:attrName>ppt_x</p:attrName>
                                        </p:attrNameLst>
                                      </p:cBhvr>
                                      <p:tavLst>
                                        <p:tav tm="0">
                                          <p:val>
                                            <p:strVal val="#ppt_x"/>
                                          </p:val>
                                        </p:tav>
                                        <p:tav tm="100000">
                                          <p:val>
                                            <p:strVal val="#ppt_x"/>
                                          </p:val>
                                        </p:tav>
                                      </p:tavLst>
                                    </p:anim>
                                    <p:anim calcmode="lin" valueType="num">
                                      <p:cBhvr>
                                        <p:cTn id="124" dur="1000" fill="hold"/>
                                        <p:tgtEl>
                                          <p:spTgt spid="50"/>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51"/>
                                        </p:tgtEl>
                                        <p:attrNameLst>
                                          <p:attrName>style.visibility</p:attrName>
                                        </p:attrNameLst>
                                      </p:cBhvr>
                                      <p:to>
                                        <p:strVal val="visible"/>
                                      </p:to>
                                    </p:set>
                                    <p:animEffect transition="in" filter="fade">
                                      <p:cBhvr>
                                        <p:cTn id="127" dur="1000"/>
                                        <p:tgtEl>
                                          <p:spTgt spid="51"/>
                                        </p:tgtEl>
                                      </p:cBhvr>
                                    </p:animEffect>
                                    <p:anim calcmode="lin" valueType="num">
                                      <p:cBhvr>
                                        <p:cTn id="128" dur="1000" fill="hold"/>
                                        <p:tgtEl>
                                          <p:spTgt spid="51"/>
                                        </p:tgtEl>
                                        <p:attrNameLst>
                                          <p:attrName>ppt_x</p:attrName>
                                        </p:attrNameLst>
                                      </p:cBhvr>
                                      <p:tavLst>
                                        <p:tav tm="0">
                                          <p:val>
                                            <p:strVal val="#ppt_x"/>
                                          </p:val>
                                        </p:tav>
                                        <p:tav tm="100000">
                                          <p:val>
                                            <p:strVal val="#ppt_x"/>
                                          </p:val>
                                        </p:tav>
                                      </p:tavLst>
                                    </p:anim>
                                    <p:anim calcmode="lin" valueType="num">
                                      <p:cBhvr>
                                        <p:cTn id="129" dur="1000" fill="hold"/>
                                        <p:tgtEl>
                                          <p:spTgt spid="51"/>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52"/>
                                        </p:tgtEl>
                                        <p:attrNameLst>
                                          <p:attrName>style.visibility</p:attrName>
                                        </p:attrNameLst>
                                      </p:cBhvr>
                                      <p:to>
                                        <p:strVal val="visible"/>
                                      </p:to>
                                    </p:set>
                                    <p:animEffect transition="in" filter="fade">
                                      <p:cBhvr>
                                        <p:cTn id="132" dur="1000"/>
                                        <p:tgtEl>
                                          <p:spTgt spid="52"/>
                                        </p:tgtEl>
                                      </p:cBhvr>
                                    </p:animEffect>
                                    <p:anim calcmode="lin" valueType="num">
                                      <p:cBhvr>
                                        <p:cTn id="133" dur="1000" fill="hold"/>
                                        <p:tgtEl>
                                          <p:spTgt spid="52"/>
                                        </p:tgtEl>
                                        <p:attrNameLst>
                                          <p:attrName>ppt_x</p:attrName>
                                        </p:attrNameLst>
                                      </p:cBhvr>
                                      <p:tavLst>
                                        <p:tav tm="0">
                                          <p:val>
                                            <p:strVal val="#ppt_x"/>
                                          </p:val>
                                        </p:tav>
                                        <p:tav tm="100000">
                                          <p:val>
                                            <p:strVal val="#ppt_x"/>
                                          </p:val>
                                        </p:tav>
                                      </p:tavLst>
                                    </p:anim>
                                    <p:anim calcmode="lin" valueType="num">
                                      <p:cBhvr>
                                        <p:cTn id="134" dur="1000" fill="hold"/>
                                        <p:tgtEl>
                                          <p:spTgt spid="52"/>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53"/>
                                        </p:tgtEl>
                                        <p:attrNameLst>
                                          <p:attrName>style.visibility</p:attrName>
                                        </p:attrNameLst>
                                      </p:cBhvr>
                                      <p:to>
                                        <p:strVal val="visible"/>
                                      </p:to>
                                    </p:set>
                                    <p:animEffect transition="in" filter="fade">
                                      <p:cBhvr>
                                        <p:cTn id="137" dur="1000"/>
                                        <p:tgtEl>
                                          <p:spTgt spid="53"/>
                                        </p:tgtEl>
                                      </p:cBhvr>
                                    </p:animEffect>
                                    <p:anim calcmode="lin" valueType="num">
                                      <p:cBhvr>
                                        <p:cTn id="138" dur="1000" fill="hold"/>
                                        <p:tgtEl>
                                          <p:spTgt spid="53"/>
                                        </p:tgtEl>
                                        <p:attrNameLst>
                                          <p:attrName>ppt_x</p:attrName>
                                        </p:attrNameLst>
                                      </p:cBhvr>
                                      <p:tavLst>
                                        <p:tav tm="0">
                                          <p:val>
                                            <p:strVal val="#ppt_x"/>
                                          </p:val>
                                        </p:tav>
                                        <p:tav tm="100000">
                                          <p:val>
                                            <p:strVal val="#ppt_x"/>
                                          </p:val>
                                        </p:tav>
                                      </p:tavLst>
                                    </p:anim>
                                    <p:anim calcmode="lin" valueType="num">
                                      <p:cBhvr>
                                        <p:cTn id="139" dur="1000" fill="hold"/>
                                        <p:tgtEl>
                                          <p:spTgt spid="53"/>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54"/>
                                        </p:tgtEl>
                                        <p:attrNameLst>
                                          <p:attrName>style.visibility</p:attrName>
                                        </p:attrNameLst>
                                      </p:cBhvr>
                                      <p:to>
                                        <p:strVal val="visible"/>
                                      </p:to>
                                    </p:set>
                                    <p:animEffect transition="in" filter="fade">
                                      <p:cBhvr>
                                        <p:cTn id="142" dur="1000"/>
                                        <p:tgtEl>
                                          <p:spTgt spid="54"/>
                                        </p:tgtEl>
                                      </p:cBhvr>
                                    </p:animEffect>
                                    <p:anim calcmode="lin" valueType="num">
                                      <p:cBhvr>
                                        <p:cTn id="143" dur="1000" fill="hold"/>
                                        <p:tgtEl>
                                          <p:spTgt spid="54"/>
                                        </p:tgtEl>
                                        <p:attrNameLst>
                                          <p:attrName>ppt_x</p:attrName>
                                        </p:attrNameLst>
                                      </p:cBhvr>
                                      <p:tavLst>
                                        <p:tav tm="0">
                                          <p:val>
                                            <p:strVal val="#ppt_x"/>
                                          </p:val>
                                        </p:tav>
                                        <p:tav tm="100000">
                                          <p:val>
                                            <p:strVal val="#ppt_x"/>
                                          </p:val>
                                        </p:tav>
                                      </p:tavLst>
                                    </p:anim>
                                    <p:anim calcmode="lin" valueType="num">
                                      <p:cBhvr>
                                        <p:cTn id="144" dur="1000" fill="hold"/>
                                        <p:tgtEl>
                                          <p:spTgt spid="54"/>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56"/>
                                        </p:tgtEl>
                                        <p:attrNameLst>
                                          <p:attrName>style.visibility</p:attrName>
                                        </p:attrNameLst>
                                      </p:cBhvr>
                                      <p:to>
                                        <p:strVal val="visible"/>
                                      </p:to>
                                    </p:set>
                                    <p:animEffect transition="in" filter="fade">
                                      <p:cBhvr>
                                        <p:cTn id="147" dur="1000"/>
                                        <p:tgtEl>
                                          <p:spTgt spid="56"/>
                                        </p:tgtEl>
                                      </p:cBhvr>
                                    </p:animEffect>
                                    <p:anim calcmode="lin" valueType="num">
                                      <p:cBhvr>
                                        <p:cTn id="148" dur="1000" fill="hold"/>
                                        <p:tgtEl>
                                          <p:spTgt spid="56"/>
                                        </p:tgtEl>
                                        <p:attrNameLst>
                                          <p:attrName>ppt_x</p:attrName>
                                        </p:attrNameLst>
                                      </p:cBhvr>
                                      <p:tavLst>
                                        <p:tav tm="0">
                                          <p:val>
                                            <p:strVal val="#ppt_x"/>
                                          </p:val>
                                        </p:tav>
                                        <p:tav tm="100000">
                                          <p:val>
                                            <p:strVal val="#ppt_x"/>
                                          </p:val>
                                        </p:tav>
                                      </p:tavLst>
                                    </p:anim>
                                    <p:anim calcmode="lin" valueType="num">
                                      <p:cBhvr>
                                        <p:cTn id="149" dur="1000" fill="hold"/>
                                        <p:tgtEl>
                                          <p:spTgt spid="56"/>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57"/>
                                        </p:tgtEl>
                                        <p:attrNameLst>
                                          <p:attrName>style.visibility</p:attrName>
                                        </p:attrNameLst>
                                      </p:cBhvr>
                                      <p:to>
                                        <p:strVal val="visible"/>
                                      </p:to>
                                    </p:set>
                                    <p:animEffect transition="in" filter="fade">
                                      <p:cBhvr>
                                        <p:cTn id="152" dur="1000"/>
                                        <p:tgtEl>
                                          <p:spTgt spid="57"/>
                                        </p:tgtEl>
                                      </p:cBhvr>
                                    </p:animEffect>
                                    <p:anim calcmode="lin" valueType="num">
                                      <p:cBhvr>
                                        <p:cTn id="153" dur="1000" fill="hold"/>
                                        <p:tgtEl>
                                          <p:spTgt spid="57"/>
                                        </p:tgtEl>
                                        <p:attrNameLst>
                                          <p:attrName>ppt_x</p:attrName>
                                        </p:attrNameLst>
                                      </p:cBhvr>
                                      <p:tavLst>
                                        <p:tav tm="0">
                                          <p:val>
                                            <p:strVal val="#ppt_x"/>
                                          </p:val>
                                        </p:tav>
                                        <p:tav tm="100000">
                                          <p:val>
                                            <p:strVal val="#ppt_x"/>
                                          </p:val>
                                        </p:tav>
                                      </p:tavLst>
                                    </p:anim>
                                    <p:anim calcmode="lin" valueType="num">
                                      <p:cBhvr>
                                        <p:cTn id="154" dur="1000" fill="hold"/>
                                        <p:tgtEl>
                                          <p:spTgt spid="57"/>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58"/>
                                        </p:tgtEl>
                                        <p:attrNameLst>
                                          <p:attrName>style.visibility</p:attrName>
                                        </p:attrNameLst>
                                      </p:cBhvr>
                                      <p:to>
                                        <p:strVal val="visible"/>
                                      </p:to>
                                    </p:set>
                                    <p:animEffect transition="in" filter="fade">
                                      <p:cBhvr>
                                        <p:cTn id="157" dur="1000"/>
                                        <p:tgtEl>
                                          <p:spTgt spid="58"/>
                                        </p:tgtEl>
                                      </p:cBhvr>
                                    </p:animEffect>
                                    <p:anim calcmode="lin" valueType="num">
                                      <p:cBhvr>
                                        <p:cTn id="158" dur="1000" fill="hold"/>
                                        <p:tgtEl>
                                          <p:spTgt spid="58"/>
                                        </p:tgtEl>
                                        <p:attrNameLst>
                                          <p:attrName>ppt_x</p:attrName>
                                        </p:attrNameLst>
                                      </p:cBhvr>
                                      <p:tavLst>
                                        <p:tav tm="0">
                                          <p:val>
                                            <p:strVal val="#ppt_x"/>
                                          </p:val>
                                        </p:tav>
                                        <p:tav tm="100000">
                                          <p:val>
                                            <p:strVal val="#ppt_x"/>
                                          </p:val>
                                        </p:tav>
                                      </p:tavLst>
                                    </p:anim>
                                    <p:anim calcmode="lin" valueType="num">
                                      <p:cBhvr>
                                        <p:cTn id="159" dur="1000" fill="hold"/>
                                        <p:tgtEl>
                                          <p:spTgt spid="58"/>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0"/>
                                  </p:stCondLst>
                                  <p:childTnLst>
                                    <p:set>
                                      <p:cBhvr>
                                        <p:cTn id="161" dur="1" fill="hold">
                                          <p:stCondLst>
                                            <p:cond delay="0"/>
                                          </p:stCondLst>
                                        </p:cTn>
                                        <p:tgtEl>
                                          <p:spTgt spid="59"/>
                                        </p:tgtEl>
                                        <p:attrNameLst>
                                          <p:attrName>style.visibility</p:attrName>
                                        </p:attrNameLst>
                                      </p:cBhvr>
                                      <p:to>
                                        <p:strVal val="visible"/>
                                      </p:to>
                                    </p:set>
                                    <p:animEffect transition="in" filter="fade">
                                      <p:cBhvr>
                                        <p:cTn id="162" dur="1000"/>
                                        <p:tgtEl>
                                          <p:spTgt spid="59"/>
                                        </p:tgtEl>
                                      </p:cBhvr>
                                    </p:animEffect>
                                    <p:anim calcmode="lin" valueType="num">
                                      <p:cBhvr>
                                        <p:cTn id="163" dur="1000" fill="hold"/>
                                        <p:tgtEl>
                                          <p:spTgt spid="59"/>
                                        </p:tgtEl>
                                        <p:attrNameLst>
                                          <p:attrName>ppt_x</p:attrName>
                                        </p:attrNameLst>
                                      </p:cBhvr>
                                      <p:tavLst>
                                        <p:tav tm="0">
                                          <p:val>
                                            <p:strVal val="#ppt_x"/>
                                          </p:val>
                                        </p:tav>
                                        <p:tav tm="100000">
                                          <p:val>
                                            <p:strVal val="#ppt_x"/>
                                          </p:val>
                                        </p:tav>
                                      </p:tavLst>
                                    </p:anim>
                                    <p:anim calcmode="lin" valueType="num">
                                      <p:cBhvr>
                                        <p:cTn id="164" dur="1000" fill="hold"/>
                                        <p:tgtEl>
                                          <p:spTgt spid="59"/>
                                        </p:tgtEl>
                                        <p:attrNameLst>
                                          <p:attrName>ppt_y</p:attrName>
                                        </p:attrNameLst>
                                      </p:cBhvr>
                                      <p:tavLst>
                                        <p:tav tm="0">
                                          <p:val>
                                            <p:strVal val="#ppt_y+.1"/>
                                          </p:val>
                                        </p:tav>
                                        <p:tav tm="100000">
                                          <p:val>
                                            <p:strVal val="#ppt_y"/>
                                          </p:val>
                                        </p:tav>
                                      </p:tavLst>
                                    </p:anim>
                                  </p:childTnLst>
                                </p:cTn>
                              </p:par>
                              <p:par>
                                <p:cTn id="165" presetID="42" presetClass="entr" presetSubtype="0" fill="hold" grpId="0" nodeType="withEffect">
                                  <p:stCondLst>
                                    <p:cond delay="0"/>
                                  </p:stCondLst>
                                  <p:childTnLst>
                                    <p:set>
                                      <p:cBhvr>
                                        <p:cTn id="166" dur="1" fill="hold">
                                          <p:stCondLst>
                                            <p:cond delay="0"/>
                                          </p:stCondLst>
                                        </p:cTn>
                                        <p:tgtEl>
                                          <p:spTgt spid="8"/>
                                        </p:tgtEl>
                                        <p:attrNameLst>
                                          <p:attrName>style.visibility</p:attrName>
                                        </p:attrNameLst>
                                      </p:cBhvr>
                                      <p:to>
                                        <p:strVal val="visible"/>
                                      </p:to>
                                    </p:set>
                                    <p:animEffect transition="in" filter="fade">
                                      <p:cBhvr>
                                        <p:cTn id="167" dur="1000"/>
                                        <p:tgtEl>
                                          <p:spTgt spid="8"/>
                                        </p:tgtEl>
                                      </p:cBhvr>
                                    </p:animEffect>
                                    <p:anim calcmode="lin" valueType="num">
                                      <p:cBhvr>
                                        <p:cTn id="168" dur="1000" fill="hold"/>
                                        <p:tgtEl>
                                          <p:spTgt spid="8"/>
                                        </p:tgtEl>
                                        <p:attrNameLst>
                                          <p:attrName>ppt_x</p:attrName>
                                        </p:attrNameLst>
                                      </p:cBhvr>
                                      <p:tavLst>
                                        <p:tav tm="0">
                                          <p:val>
                                            <p:strVal val="#ppt_x"/>
                                          </p:val>
                                        </p:tav>
                                        <p:tav tm="100000">
                                          <p:val>
                                            <p:strVal val="#ppt_x"/>
                                          </p:val>
                                        </p:tav>
                                      </p:tavLst>
                                    </p:anim>
                                    <p:anim calcmode="lin" valueType="num">
                                      <p:cBhvr>
                                        <p:cTn id="169" dur="1000" fill="hold"/>
                                        <p:tgtEl>
                                          <p:spTgt spid="8"/>
                                        </p:tgtEl>
                                        <p:attrNameLst>
                                          <p:attrName>ppt_y</p:attrName>
                                        </p:attrNameLst>
                                      </p:cBhvr>
                                      <p:tavLst>
                                        <p:tav tm="0">
                                          <p:val>
                                            <p:strVal val="#ppt_y+.1"/>
                                          </p:val>
                                        </p:tav>
                                        <p:tav tm="100000">
                                          <p:val>
                                            <p:strVal val="#ppt_y"/>
                                          </p:val>
                                        </p:tav>
                                      </p:tavLst>
                                    </p:anim>
                                  </p:childTnLst>
                                </p:cTn>
                              </p:par>
                              <p:par>
                                <p:cTn id="170" presetID="42" presetClass="entr" presetSubtype="0" fill="hold" grpId="0" nodeType="withEffect">
                                  <p:stCondLst>
                                    <p:cond delay="0"/>
                                  </p:stCondLst>
                                  <p:childTnLst>
                                    <p:set>
                                      <p:cBhvr>
                                        <p:cTn id="171" dur="1" fill="hold">
                                          <p:stCondLst>
                                            <p:cond delay="0"/>
                                          </p:stCondLst>
                                        </p:cTn>
                                        <p:tgtEl>
                                          <p:spTgt spid="60"/>
                                        </p:tgtEl>
                                        <p:attrNameLst>
                                          <p:attrName>style.visibility</p:attrName>
                                        </p:attrNameLst>
                                      </p:cBhvr>
                                      <p:to>
                                        <p:strVal val="visible"/>
                                      </p:to>
                                    </p:set>
                                    <p:animEffect transition="in" filter="fade">
                                      <p:cBhvr>
                                        <p:cTn id="172" dur="1000"/>
                                        <p:tgtEl>
                                          <p:spTgt spid="60"/>
                                        </p:tgtEl>
                                      </p:cBhvr>
                                    </p:animEffect>
                                    <p:anim calcmode="lin" valueType="num">
                                      <p:cBhvr>
                                        <p:cTn id="173" dur="1000" fill="hold"/>
                                        <p:tgtEl>
                                          <p:spTgt spid="60"/>
                                        </p:tgtEl>
                                        <p:attrNameLst>
                                          <p:attrName>ppt_x</p:attrName>
                                        </p:attrNameLst>
                                      </p:cBhvr>
                                      <p:tavLst>
                                        <p:tav tm="0">
                                          <p:val>
                                            <p:strVal val="#ppt_x"/>
                                          </p:val>
                                        </p:tav>
                                        <p:tav tm="100000">
                                          <p:val>
                                            <p:strVal val="#ppt_x"/>
                                          </p:val>
                                        </p:tav>
                                      </p:tavLst>
                                    </p:anim>
                                    <p:anim calcmode="lin" valueType="num">
                                      <p:cBhvr>
                                        <p:cTn id="174" dur="1000" fill="hold"/>
                                        <p:tgtEl>
                                          <p:spTgt spid="60"/>
                                        </p:tgtEl>
                                        <p:attrNameLst>
                                          <p:attrName>ppt_y</p:attrName>
                                        </p:attrNameLst>
                                      </p:cBhvr>
                                      <p:tavLst>
                                        <p:tav tm="0">
                                          <p:val>
                                            <p:strVal val="#ppt_y+.1"/>
                                          </p:val>
                                        </p:tav>
                                        <p:tav tm="100000">
                                          <p:val>
                                            <p:strVal val="#ppt_y"/>
                                          </p:val>
                                        </p:tav>
                                      </p:tavLst>
                                    </p:anim>
                                  </p:childTnLst>
                                </p:cTn>
                              </p:par>
                              <p:par>
                                <p:cTn id="175" presetID="42" presetClass="entr" presetSubtype="0" fill="hold" grpId="0" nodeType="withEffect">
                                  <p:stCondLst>
                                    <p:cond delay="0"/>
                                  </p:stCondLst>
                                  <p:childTnLst>
                                    <p:set>
                                      <p:cBhvr>
                                        <p:cTn id="176" dur="1" fill="hold">
                                          <p:stCondLst>
                                            <p:cond delay="0"/>
                                          </p:stCondLst>
                                        </p:cTn>
                                        <p:tgtEl>
                                          <p:spTgt spid="61"/>
                                        </p:tgtEl>
                                        <p:attrNameLst>
                                          <p:attrName>style.visibility</p:attrName>
                                        </p:attrNameLst>
                                      </p:cBhvr>
                                      <p:to>
                                        <p:strVal val="visible"/>
                                      </p:to>
                                    </p:set>
                                    <p:animEffect transition="in" filter="fade">
                                      <p:cBhvr>
                                        <p:cTn id="177" dur="1000"/>
                                        <p:tgtEl>
                                          <p:spTgt spid="61"/>
                                        </p:tgtEl>
                                      </p:cBhvr>
                                    </p:animEffect>
                                    <p:anim calcmode="lin" valueType="num">
                                      <p:cBhvr>
                                        <p:cTn id="178" dur="1000" fill="hold"/>
                                        <p:tgtEl>
                                          <p:spTgt spid="61"/>
                                        </p:tgtEl>
                                        <p:attrNameLst>
                                          <p:attrName>ppt_x</p:attrName>
                                        </p:attrNameLst>
                                      </p:cBhvr>
                                      <p:tavLst>
                                        <p:tav tm="0">
                                          <p:val>
                                            <p:strVal val="#ppt_x"/>
                                          </p:val>
                                        </p:tav>
                                        <p:tav tm="100000">
                                          <p:val>
                                            <p:strVal val="#ppt_x"/>
                                          </p:val>
                                        </p:tav>
                                      </p:tavLst>
                                    </p:anim>
                                    <p:anim calcmode="lin" valueType="num">
                                      <p:cBhvr>
                                        <p:cTn id="179" dur="1000" fill="hold"/>
                                        <p:tgtEl>
                                          <p:spTgt spid="61"/>
                                        </p:tgtEl>
                                        <p:attrNameLst>
                                          <p:attrName>ppt_y</p:attrName>
                                        </p:attrNameLst>
                                      </p:cBhvr>
                                      <p:tavLst>
                                        <p:tav tm="0">
                                          <p:val>
                                            <p:strVal val="#ppt_y+.1"/>
                                          </p:val>
                                        </p:tav>
                                        <p:tav tm="100000">
                                          <p:val>
                                            <p:strVal val="#ppt_y"/>
                                          </p:val>
                                        </p:tav>
                                      </p:tavLst>
                                    </p:anim>
                                  </p:childTnLst>
                                </p:cTn>
                              </p:par>
                              <p:par>
                                <p:cTn id="180" presetID="42" presetClass="entr" presetSubtype="0" fill="hold" grpId="0" nodeType="withEffect">
                                  <p:stCondLst>
                                    <p:cond delay="0"/>
                                  </p:stCondLst>
                                  <p:childTnLst>
                                    <p:set>
                                      <p:cBhvr>
                                        <p:cTn id="181" dur="1" fill="hold">
                                          <p:stCondLst>
                                            <p:cond delay="0"/>
                                          </p:stCondLst>
                                        </p:cTn>
                                        <p:tgtEl>
                                          <p:spTgt spid="62"/>
                                        </p:tgtEl>
                                        <p:attrNameLst>
                                          <p:attrName>style.visibility</p:attrName>
                                        </p:attrNameLst>
                                      </p:cBhvr>
                                      <p:to>
                                        <p:strVal val="visible"/>
                                      </p:to>
                                    </p:set>
                                    <p:animEffect transition="in" filter="fade">
                                      <p:cBhvr>
                                        <p:cTn id="182" dur="1000"/>
                                        <p:tgtEl>
                                          <p:spTgt spid="62"/>
                                        </p:tgtEl>
                                      </p:cBhvr>
                                    </p:animEffect>
                                    <p:anim calcmode="lin" valueType="num">
                                      <p:cBhvr>
                                        <p:cTn id="183" dur="1000" fill="hold"/>
                                        <p:tgtEl>
                                          <p:spTgt spid="62"/>
                                        </p:tgtEl>
                                        <p:attrNameLst>
                                          <p:attrName>ppt_x</p:attrName>
                                        </p:attrNameLst>
                                      </p:cBhvr>
                                      <p:tavLst>
                                        <p:tav tm="0">
                                          <p:val>
                                            <p:strVal val="#ppt_x"/>
                                          </p:val>
                                        </p:tav>
                                        <p:tav tm="100000">
                                          <p:val>
                                            <p:strVal val="#ppt_x"/>
                                          </p:val>
                                        </p:tav>
                                      </p:tavLst>
                                    </p:anim>
                                    <p:anim calcmode="lin" valueType="num">
                                      <p:cBhvr>
                                        <p:cTn id="184" dur="1000" fill="hold"/>
                                        <p:tgtEl>
                                          <p:spTgt spid="62"/>
                                        </p:tgtEl>
                                        <p:attrNameLst>
                                          <p:attrName>ppt_y</p:attrName>
                                        </p:attrNameLst>
                                      </p:cBhvr>
                                      <p:tavLst>
                                        <p:tav tm="0">
                                          <p:val>
                                            <p:strVal val="#ppt_y+.1"/>
                                          </p:val>
                                        </p:tav>
                                        <p:tav tm="100000">
                                          <p:val>
                                            <p:strVal val="#ppt_y"/>
                                          </p:val>
                                        </p:tav>
                                      </p:tavLst>
                                    </p:anim>
                                  </p:childTnLst>
                                </p:cTn>
                              </p:par>
                              <p:par>
                                <p:cTn id="185" presetID="42" presetClass="entr" presetSubtype="0" fill="hold" grpId="0" nodeType="withEffect">
                                  <p:stCondLst>
                                    <p:cond delay="0"/>
                                  </p:stCondLst>
                                  <p:childTnLst>
                                    <p:set>
                                      <p:cBhvr>
                                        <p:cTn id="186" dur="1" fill="hold">
                                          <p:stCondLst>
                                            <p:cond delay="0"/>
                                          </p:stCondLst>
                                        </p:cTn>
                                        <p:tgtEl>
                                          <p:spTgt spid="9"/>
                                        </p:tgtEl>
                                        <p:attrNameLst>
                                          <p:attrName>style.visibility</p:attrName>
                                        </p:attrNameLst>
                                      </p:cBhvr>
                                      <p:to>
                                        <p:strVal val="visible"/>
                                      </p:to>
                                    </p:set>
                                    <p:animEffect transition="in" filter="fade">
                                      <p:cBhvr>
                                        <p:cTn id="187" dur="1000"/>
                                        <p:tgtEl>
                                          <p:spTgt spid="9"/>
                                        </p:tgtEl>
                                      </p:cBhvr>
                                    </p:animEffect>
                                    <p:anim calcmode="lin" valueType="num">
                                      <p:cBhvr>
                                        <p:cTn id="188" dur="1000" fill="hold"/>
                                        <p:tgtEl>
                                          <p:spTgt spid="9"/>
                                        </p:tgtEl>
                                        <p:attrNameLst>
                                          <p:attrName>ppt_x</p:attrName>
                                        </p:attrNameLst>
                                      </p:cBhvr>
                                      <p:tavLst>
                                        <p:tav tm="0">
                                          <p:val>
                                            <p:strVal val="#ppt_x"/>
                                          </p:val>
                                        </p:tav>
                                        <p:tav tm="100000">
                                          <p:val>
                                            <p:strVal val="#ppt_x"/>
                                          </p:val>
                                        </p:tav>
                                      </p:tavLst>
                                    </p:anim>
                                    <p:anim calcmode="lin" valueType="num">
                                      <p:cBhvr>
                                        <p:cTn id="189" dur="1000" fill="hold"/>
                                        <p:tgtEl>
                                          <p:spTgt spid="9"/>
                                        </p:tgtEl>
                                        <p:attrNameLst>
                                          <p:attrName>ppt_y</p:attrName>
                                        </p:attrNameLst>
                                      </p:cBhvr>
                                      <p:tavLst>
                                        <p:tav tm="0">
                                          <p:val>
                                            <p:strVal val="#ppt_y+.1"/>
                                          </p:val>
                                        </p:tav>
                                        <p:tav tm="100000">
                                          <p:val>
                                            <p:strVal val="#ppt_y"/>
                                          </p:val>
                                        </p:tav>
                                      </p:tavLst>
                                    </p:anim>
                                  </p:childTnLst>
                                </p:cTn>
                              </p:par>
                              <p:par>
                                <p:cTn id="190" presetID="42" presetClass="entr" presetSubtype="0" fill="hold" grpId="0" nodeType="withEffect">
                                  <p:stCondLst>
                                    <p:cond delay="0"/>
                                  </p:stCondLst>
                                  <p:childTnLst>
                                    <p:set>
                                      <p:cBhvr>
                                        <p:cTn id="191" dur="1" fill="hold">
                                          <p:stCondLst>
                                            <p:cond delay="0"/>
                                          </p:stCondLst>
                                        </p:cTn>
                                        <p:tgtEl>
                                          <p:spTgt spid="63"/>
                                        </p:tgtEl>
                                        <p:attrNameLst>
                                          <p:attrName>style.visibility</p:attrName>
                                        </p:attrNameLst>
                                      </p:cBhvr>
                                      <p:to>
                                        <p:strVal val="visible"/>
                                      </p:to>
                                    </p:set>
                                    <p:animEffect transition="in" filter="fade">
                                      <p:cBhvr>
                                        <p:cTn id="192" dur="1000"/>
                                        <p:tgtEl>
                                          <p:spTgt spid="63"/>
                                        </p:tgtEl>
                                      </p:cBhvr>
                                    </p:animEffect>
                                    <p:anim calcmode="lin" valueType="num">
                                      <p:cBhvr>
                                        <p:cTn id="193" dur="1000" fill="hold"/>
                                        <p:tgtEl>
                                          <p:spTgt spid="63"/>
                                        </p:tgtEl>
                                        <p:attrNameLst>
                                          <p:attrName>ppt_x</p:attrName>
                                        </p:attrNameLst>
                                      </p:cBhvr>
                                      <p:tavLst>
                                        <p:tav tm="0">
                                          <p:val>
                                            <p:strVal val="#ppt_x"/>
                                          </p:val>
                                        </p:tav>
                                        <p:tav tm="100000">
                                          <p:val>
                                            <p:strVal val="#ppt_x"/>
                                          </p:val>
                                        </p:tav>
                                      </p:tavLst>
                                    </p:anim>
                                    <p:anim calcmode="lin" valueType="num">
                                      <p:cBhvr>
                                        <p:cTn id="194" dur="1000" fill="hold"/>
                                        <p:tgtEl>
                                          <p:spTgt spid="63"/>
                                        </p:tgtEl>
                                        <p:attrNameLst>
                                          <p:attrName>ppt_y</p:attrName>
                                        </p:attrNameLst>
                                      </p:cBhvr>
                                      <p:tavLst>
                                        <p:tav tm="0">
                                          <p:val>
                                            <p:strVal val="#ppt_y+.1"/>
                                          </p:val>
                                        </p:tav>
                                        <p:tav tm="100000">
                                          <p:val>
                                            <p:strVal val="#ppt_y"/>
                                          </p:val>
                                        </p:tav>
                                      </p:tavLst>
                                    </p:anim>
                                  </p:childTnLst>
                                </p:cTn>
                              </p:par>
                              <p:par>
                                <p:cTn id="195" presetID="42" presetClass="entr" presetSubtype="0" fill="hold" grpId="0" nodeType="withEffect">
                                  <p:stCondLst>
                                    <p:cond delay="0"/>
                                  </p:stCondLst>
                                  <p:childTnLst>
                                    <p:set>
                                      <p:cBhvr>
                                        <p:cTn id="196" dur="1" fill="hold">
                                          <p:stCondLst>
                                            <p:cond delay="0"/>
                                          </p:stCondLst>
                                        </p:cTn>
                                        <p:tgtEl>
                                          <p:spTgt spid="64"/>
                                        </p:tgtEl>
                                        <p:attrNameLst>
                                          <p:attrName>style.visibility</p:attrName>
                                        </p:attrNameLst>
                                      </p:cBhvr>
                                      <p:to>
                                        <p:strVal val="visible"/>
                                      </p:to>
                                    </p:set>
                                    <p:animEffect transition="in" filter="fade">
                                      <p:cBhvr>
                                        <p:cTn id="197" dur="1000"/>
                                        <p:tgtEl>
                                          <p:spTgt spid="64"/>
                                        </p:tgtEl>
                                      </p:cBhvr>
                                    </p:animEffect>
                                    <p:anim calcmode="lin" valueType="num">
                                      <p:cBhvr>
                                        <p:cTn id="198" dur="1000" fill="hold"/>
                                        <p:tgtEl>
                                          <p:spTgt spid="64"/>
                                        </p:tgtEl>
                                        <p:attrNameLst>
                                          <p:attrName>ppt_x</p:attrName>
                                        </p:attrNameLst>
                                      </p:cBhvr>
                                      <p:tavLst>
                                        <p:tav tm="0">
                                          <p:val>
                                            <p:strVal val="#ppt_x"/>
                                          </p:val>
                                        </p:tav>
                                        <p:tav tm="100000">
                                          <p:val>
                                            <p:strVal val="#ppt_x"/>
                                          </p:val>
                                        </p:tav>
                                      </p:tavLst>
                                    </p:anim>
                                    <p:anim calcmode="lin" valueType="num">
                                      <p:cBhvr>
                                        <p:cTn id="199"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102" grpId="0" animBg="1"/>
      <p:bldP spid="107" grpId="0" animBg="1"/>
      <p:bldP spid="108" grpId="0" animBg="1"/>
      <p:bldP spid="109" grpId="0" animBg="1"/>
      <p:bldP spid="110" grpId="0" animBg="1"/>
      <p:bldP spid="26" grpId="0"/>
      <p:bldP spid="40" grpId="0" animBg="1"/>
      <p:bldP spid="41" grpId="0" animBg="1"/>
      <p:bldP spid="42" grpId="0"/>
      <p:bldP spid="43" grpId="0"/>
      <p:bldP spid="44" grpId="0"/>
      <p:bldP spid="45" grpId="0"/>
      <p:bldP spid="46" grpId="0"/>
      <p:bldP spid="3" grpId="0" animBg="1"/>
      <p:bldP spid="4" grpId="0" animBg="1"/>
      <p:bldP spid="47" grpId="0" animBg="1"/>
      <p:bldP spid="5" grpId="0" animBg="1"/>
      <p:bldP spid="6" grpId="0" animBg="1"/>
      <p:bldP spid="7" grpId="0"/>
      <p:bldP spid="48" grpId="0"/>
      <p:bldP spid="49" grpId="0" animBg="1"/>
      <p:bldP spid="50" grpId="0" animBg="1"/>
      <p:bldP spid="51" grpId="0" animBg="1"/>
      <p:bldP spid="52" grpId="0" animBg="1"/>
      <p:bldP spid="53" grpId="0" animBg="1"/>
      <p:bldP spid="54" grpId="0" animBg="1"/>
      <p:bldP spid="56" grpId="0" animBg="1"/>
      <p:bldP spid="57" grpId="0"/>
      <p:bldP spid="58" grpId="0" animBg="1"/>
      <p:bldP spid="59" grpId="0" animBg="1"/>
      <p:bldP spid="8" grpId="0" animBg="1"/>
      <p:bldP spid="60" grpId="0"/>
      <p:bldP spid="61" grpId="0" animBg="1"/>
      <p:bldP spid="62" grpId="0" animBg="1"/>
      <p:bldP spid="9" grpId="0"/>
      <p:bldP spid="63" grpId="0"/>
      <p:bldP spid="6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1157047" y="2092989"/>
            <a:ext cx="9374596" cy="4004029"/>
            <a:chOff x="2418583" y="3557409"/>
            <a:chExt cx="19636455" cy="8387022"/>
          </a:xfrm>
        </p:grpSpPr>
        <p:sp>
          <p:nvSpPr>
            <p:cNvPr id="42" name="Rectangle 8"/>
            <p:cNvSpPr/>
            <p:nvPr/>
          </p:nvSpPr>
          <p:spPr>
            <a:xfrm>
              <a:off x="15644002" y="3557417"/>
              <a:ext cx="6411036" cy="8387014"/>
            </a:xfrm>
            <a:prstGeom prst="rect">
              <a:avLst/>
            </a:prstGeom>
            <a:solidFill>
              <a:schemeClr val="bg1"/>
            </a:solidFill>
            <a:ln>
              <a:noFill/>
            </a:ln>
            <a:effectLst>
              <a:outerShdw blurRad="254000" dist="889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sz="1000" dirty="0">
                <a:latin typeface="微软雅黑" panose="020B0503020204020204" pitchFamily="34" charset="-122"/>
              </a:endParaRPr>
            </a:p>
          </p:txBody>
        </p:sp>
        <p:sp>
          <p:nvSpPr>
            <p:cNvPr id="43" name="Rectangle 7"/>
            <p:cNvSpPr/>
            <p:nvPr/>
          </p:nvSpPr>
          <p:spPr>
            <a:xfrm>
              <a:off x="9001926" y="3557417"/>
              <a:ext cx="6411036" cy="8387014"/>
            </a:xfrm>
            <a:prstGeom prst="rect">
              <a:avLst/>
            </a:prstGeom>
            <a:solidFill>
              <a:schemeClr val="bg1"/>
            </a:solidFill>
            <a:ln>
              <a:noFill/>
            </a:ln>
            <a:effectLst>
              <a:outerShdw blurRad="254000" dist="889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sz="1000" dirty="0">
                <a:latin typeface="微软雅黑" panose="020B0503020204020204" pitchFamily="34" charset="-122"/>
              </a:endParaRPr>
            </a:p>
          </p:txBody>
        </p:sp>
        <p:sp>
          <p:nvSpPr>
            <p:cNvPr id="44" name="Rectangle 6"/>
            <p:cNvSpPr/>
            <p:nvPr/>
          </p:nvSpPr>
          <p:spPr>
            <a:xfrm>
              <a:off x="2418583" y="3557409"/>
              <a:ext cx="6411036" cy="8387014"/>
            </a:xfrm>
            <a:prstGeom prst="rect">
              <a:avLst/>
            </a:prstGeom>
            <a:solidFill>
              <a:schemeClr val="bg1"/>
            </a:solidFill>
            <a:ln>
              <a:noFill/>
            </a:ln>
            <a:effectLst>
              <a:outerShdw blurRad="254000" dist="889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sz="1000" dirty="0">
                <a:latin typeface="微软雅黑" panose="020B0503020204020204" pitchFamily="34" charset="-122"/>
              </a:endParaRPr>
            </a:p>
          </p:txBody>
        </p:sp>
        <p:sp>
          <p:nvSpPr>
            <p:cNvPr id="45" name="TextBox 12"/>
            <p:cNvSpPr txBox="1"/>
            <p:nvPr/>
          </p:nvSpPr>
          <p:spPr>
            <a:xfrm>
              <a:off x="4724450" y="10129322"/>
              <a:ext cx="2072903" cy="902480"/>
            </a:xfrm>
            <a:prstGeom prst="rect">
              <a:avLst/>
            </a:prstGeom>
            <a:noFill/>
          </p:spPr>
          <p:txBody>
            <a:bodyPr wrap="none" lIns="182843" tIns="91422" rIns="182843" bIns="91422" rtlCol="0">
              <a:spAutoFit/>
            </a:bodyPr>
            <a:lstStyle/>
            <a:p>
              <a:pPr algn="ctr"/>
              <a:r>
                <a:rPr lang="zh-CN" altLang="en-US" sz="1600" b="1" dirty="0">
                  <a:solidFill>
                    <a:schemeClr val="tx1">
                      <a:lumMod val="50000"/>
                      <a:lumOff val="50000"/>
                    </a:schemeClr>
                  </a:solidFill>
                  <a:cs typeface="Aparajita" panose="020B0604020202020204" pitchFamily="34" charset="0"/>
                </a:rPr>
                <a:t>主界面</a:t>
              </a:r>
              <a:endParaRPr lang="id-ID" sz="1600" b="1" dirty="0">
                <a:solidFill>
                  <a:srgbClr val="EDBD68"/>
                </a:solidFill>
                <a:cs typeface="Aparajita" panose="020B0604020202020204" pitchFamily="34" charset="0"/>
              </a:endParaRPr>
            </a:p>
          </p:txBody>
        </p:sp>
        <p:sp>
          <p:nvSpPr>
            <p:cNvPr id="46" name="TextBox 13"/>
            <p:cNvSpPr txBox="1"/>
            <p:nvPr/>
          </p:nvSpPr>
          <p:spPr>
            <a:xfrm>
              <a:off x="3114370" y="11047874"/>
              <a:ext cx="5293047" cy="676841"/>
            </a:xfrm>
            <a:prstGeom prst="rect">
              <a:avLst/>
            </a:prstGeom>
            <a:noFill/>
          </p:spPr>
          <p:txBody>
            <a:bodyPr wrap="square" lIns="182843" tIns="91422" rIns="182843" bIns="91422" rtlCol="0">
              <a:spAutoFit/>
            </a:bodyPr>
            <a:lstStyle/>
            <a:p>
              <a:pPr algn="ctr"/>
              <a:r>
                <a:rPr lang="en-US" sz="900" dirty="0">
                  <a:solidFill>
                    <a:schemeClr val="tx1">
                      <a:lumMod val="50000"/>
                      <a:lumOff val="50000"/>
                    </a:schemeClr>
                  </a:solidFill>
                  <a:cs typeface="Aparajita" panose="020B0604020202020204" pitchFamily="34" charset="0"/>
                </a:rPr>
                <a:t>MAIN WINDOW</a:t>
              </a:r>
            </a:p>
          </p:txBody>
        </p:sp>
        <p:cxnSp>
          <p:nvCxnSpPr>
            <p:cNvPr id="47" name="Straight Connector 14"/>
            <p:cNvCxnSpPr/>
            <p:nvPr/>
          </p:nvCxnSpPr>
          <p:spPr>
            <a:xfrm>
              <a:off x="5237439" y="10902426"/>
              <a:ext cx="1046909" cy="0"/>
            </a:xfrm>
            <a:prstGeom prst="line">
              <a:avLst/>
            </a:prstGeom>
            <a:ln w="6350">
              <a:solidFill>
                <a:srgbClr val="EDBD68"/>
              </a:solidFill>
              <a:prstDash val="lgDash"/>
              <a:headEnd type="diamond"/>
              <a:tailEnd type="diamond"/>
            </a:ln>
          </p:spPr>
          <p:style>
            <a:lnRef idx="1">
              <a:schemeClr val="accent1"/>
            </a:lnRef>
            <a:fillRef idx="0">
              <a:schemeClr val="accent1"/>
            </a:fillRef>
            <a:effectRef idx="0">
              <a:schemeClr val="accent1"/>
            </a:effectRef>
            <a:fontRef idx="minor">
              <a:schemeClr val="tx1"/>
            </a:fontRef>
          </p:style>
        </p:cxnSp>
        <p:sp>
          <p:nvSpPr>
            <p:cNvPr id="48" name="TextBox 15"/>
            <p:cNvSpPr txBox="1"/>
            <p:nvPr/>
          </p:nvSpPr>
          <p:spPr>
            <a:xfrm>
              <a:off x="10968381" y="10129322"/>
              <a:ext cx="2072901" cy="902480"/>
            </a:xfrm>
            <a:prstGeom prst="rect">
              <a:avLst/>
            </a:prstGeom>
            <a:noFill/>
          </p:spPr>
          <p:txBody>
            <a:bodyPr wrap="none" lIns="182843" tIns="91422" rIns="182843" bIns="91422" rtlCol="0">
              <a:spAutoFit/>
            </a:bodyPr>
            <a:lstStyle/>
            <a:p>
              <a:pPr algn="ctr"/>
              <a:r>
                <a:rPr lang="zh-CN" altLang="en-US" sz="1600" b="1" dirty="0">
                  <a:solidFill>
                    <a:schemeClr val="tx1">
                      <a:lumMod val="50000"/>
                      <a:lumOff val="50000"/>
                    </a:schemeClr>
                  </a:solidFill>
                  <a:cs typeface="Aparajita" panose="020B0604020202020204" pitchFamily="34" charset="0"/>
                </a:rPr>
                <a:t>子界面</a:t>
              </a:r>
              <a:endParaRPr lang="id-ID" sz="1600" b="1" dirty="0">
                <a:solidFill>
                  <a:srgbClr val="DD7A5B"/>
                </a:solidFill>
                <a:cs typeface="Aparajita" panose="020B0604020202020204" pitchFamily="34" charset="0"/>
              </a:endParaRPr>
            </a:p>
          </p:txBody>
        </p:sp>
        <p:sp>
          <p:nvSpPr>
            <p:cNvPr id="49" name="TextBox 16"/>
            <p:cNvSpPr txBox="1"/>
            <p:nvPr/>
          </p:nvSpPr>
          <p:spPr>
            <a:xfrm>
              <a:off x="9358305" y="11047874"/>
              <a:ext cx="5293047" cy="676841"/>
            </a:xfrm>
            <a:prstGeom prst="rect">
              <a:avLst/>
            </a:prstGeom>
            <a:noFill/>
          </p:spPr>
          <p:txBody>
            <a:bodyPr wrap="square" lIns="182843" tIns="91422" rIns="182843" bIns="91422" rtlCol="0">
              <a:spAutoFit/>
            </a:bodyPr>
            <a:lstStyle/>
            <a:p>
              <a:pPr algn="ctr"/>
              <a:r>
                <a:rPr lang="en-US" sz="900" dirty="0">
                  <a:solidFill>
                    <a:schemeClr val="tx1">
                      <a:lumMod val="50000"/>
                      <a:lumOff val="50000"/>
                    </a:schemeClr>
                  </a:solidFill>
                  <a:cs typeface="Aparajita" panose="020B0604020202020204" pitchFamily="34" charset="0"/>
                </a:rPr>
                <a:t>CHILD WINDOW</a:t>
              </a:r>
            </a:p>
          </p:txBody>
        </p:sp>
        <p:cxnSp>
          <p:nvCxnSpPr>
            <p:cNvPr id="50" name="Straight Connector 17"/>
            <p:cNvCxnSpPr/>
            <p:nvPr/>
          </p:nvCxnSpPr>
          <p:spPr>
            <a:xfrm>
              <a:off x="11481374" y="10902426"/>
              <a:ext cx="1046909" cy="0"/>
            </a:xfrm>
            <a:prstGeom prst="line">
              <a:avLst/>
            </a:prstGeom>
            <a:ln w="6350">
              <a:solidFill>
                <a:srgbClr val="DD7A5B"/>
              </a:solidFill>
              <a:prstDash val="dash"/>
              <a:headEnd type="diamond"/>
              <a:tailEnd type="diamond"/>
            </a:ln>
          </p:spPr>
          <p:style>
            <a:lnRef idx="1">
              <a:schemeClr val="accent1"/>
            </a:lnRef>
            <a:fillRef idx="0">
              <a:schemeClr val="accent1"/>
            </a:fillRef>
            <a:effectRef idx="0">
              <a:schemeClr val="accent1"/>
            </a:effectRef>
            <a:fontRef idx="minor">
              <a:schemeClr val="tx1"/>
            </a:fontRef>
          </p:style>
        </p:cxnSp>
        <p:sp>
          <p:nvSpPr>
            <p:cNvPr id="51" name="TextBox 18"/>
            <p:cNvSpPr txBox="1"/>
            <p:nvPr/>
          </p:nvSpPr>
          <p:spPr>
            <a:xfrm>
              <a:off x="17495219" y="10129322"/>
              <a:ext cx="2506048" cy="902480"/>
            </a:xfrm>
            <a:prstGeom prst="rect">
              <a:avLst/>
            </a:prstGeom>
            <a:noFill/>
          </p:spPr>
          <p:txBody>
            <a:bodyPr wrap="none" lIns="182843" tIns="91422" rIns="182843" bIns="91422" rtlCol="0">
              <a:spAutoFit/>
            </a:bodyPr>
            <a:lstStyle/>
            <a:p>
              <a:pPr algn="ctr"/>
              <a:r>
                <a:rPr lang="zh-CN" altLang="en-US" sz="1600" b="1" dirty="0">
                  <a:solidFill>
                    <a:schemeClr val="tx1">
                      <a:lumMod val="50000"/>
                      <a:lumOff val="50000"/>
                    </a:schemeClr>
                  </a:solidFill>
                  <a:cs typeface="Aparajita" panose="020B0604020202020204" pitchFamily="34" charset="0"/>
                </a:rPr>
                <a:t>通讯功能</a:t>
              </a:r>
              <a:endParaRPr lang="id-ID" sz="1600" b="1" dirty="0">
                <a:solidFill>
                  <a:srgbClr val="AF4343"/>
                </a:solidFill>
                <a:cs typeface="Aparajita" panose="020B0604020202020204" pitchFamily="34" charset="0"/>
              </a:endParaRPr>
            </a:p>
          </p:txBody>
        </p:sp>
        <p:sp>
          <p:nvSpPr>
            <p:cNvPr id="52" name="TextBox 19"/>
            <p:cNvSpPr txBox="1"/>
            <p:nvPr/>
          </p:nvSpPr>
          <p:spPr>
            <a:xfrm>
              <a:off x="16101729" y="11047874"/>
              <a:ext cx="5293048" cy="676841"/>
            </a:xfrm>
            <a:prstGeom prst="rect">
              <a:avLst/>
            </a:prstGeom>
            <a:noFill/>
          </p:spPr>
          <p:txBody>
            <a:bodyPr wrap="square" lIns="182843" tIns="91422" rIns="182843" bIns="91422" rtlCol="0">
              <a:spAutoFit/>
            </a:bodyPr>
            <a:lstStyle/>
            <a:p>
              <a:pPr algn="ctr"/>
              <a:r>
                <a:rPr lang="en-US" sz="900" dirty="0">
                  <a:solidFill>
                    <a:schemeClr val="tx1">
                      <a:lumMod val="50000"/>
                      <a:lumOff val="50000"/>
                    </a:schemeClr>
                  </a:solidFill>
                  <a:cs typeface="Aparajita" panose="020B0604020202020204" pitchFamily="34" charset="0"/>
                </a:rPr>
                <a:t>COMMUNICATION WINDOW</a:t>
              </a:r>
            </a:p>
          </p:txBody>
        </p:sp>
        <p:cxnSp>
          <p:nvCxnSpPr>
            <p:cNvPr id="53" name="Straight Connector 20"/>
            <p:cNvCxnSpPr/>
            <p:nvPr/>
          </p:nvCxnSpPr>
          <p:spPr>
            <a:xfrm>
              <a:off x="18224796" y="10902426"/>
              <a:ext cx="1046909" cy="0"/>
            </a:xfrm>
            <a:prstGeom prst="line">
              <a:avLst/>
            </a:prstGeom>
            <a:ln w="6350">
              <a:solidFill>
                <a:srgbClr val="AF4343"/>
              </a:solidFill>
              <a:prstDash val="dash"/>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3"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sp>
        <p:nvSpPr>
          <p:cNvPr id="34" name="圆角矩形 5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7E2B9708-87A5-4A64-A8D3-2CB51A0C515D}"/>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DC24891-D306-4E0A-8C89-376B9CCEB508}"/>
              </a:ext>
            </a:extLst>
          </p:cNvPr>
          <p:cNvSpPr/>
          <p:nvPr/>
        </p:nvSpPr>
        <p:spPr>
          <a:xfrm>
            <a:off x="9273938" y="425016"/>
            <a:ext cx="1080000" cy="40337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C3353440-8282-4C72-B474-0A0F49E47187}"/>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37" name="文本框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8103058D-5022-4F1B-8F97-AF908E5D9C04}"/>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38" name="文本框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C39E9811-3F86-467E-88EF-BA41AE33FE47}"/>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39" name="文本框 3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8CC17F4-4E49-4132-8D6D-A6469480F635}"/>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grpSp>
        <p:nvGrpSpPr>
          <p:cNvPr id="71" name="组合 7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8FE3BD08-1828-4B0F-93EE-41262A4A8762}"/>
              </a:ext>
            </a:extLst>
          </p:cNvPr>
          <p:cNvGrpSpPr/>
          <p:nvPr/>
        </p:nvGrpSpPr>
        <p:grpSpPr>
          <a:xfrm>
            <a:off x="489281" y="505880"/>
            <a:ext cx="770021" cy="770021"/>
            <a:chOff x="481263" y="417094"/>
            <a:chExt cx="962526" cy="962526"/>
          </a:xfrm>
        </p:grpSpPr>
        <p:sp>
          <p:nvSpPr>
            <p:cNvPr id="72" name="椭圆 71">
              <a:extLst>
                <a:ext uri="{FF2B5EF4-FFF2-40B4-BE49-F238E27FC236}">
                  <a16:creationId xmlns:a16="http://schemas.microsoft.com/office/drawing/2014/main" id="{E85B9E8B-302E-42EC-A14C-8ECDA866BAE8}"/>
                </a:ext>
              </a:extLst>
            </p:cNvPr>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Freeform 115">
              <a:extLst>
                <a:ext uri="{FF2B5EF4-FFF2-40B4-BE49-F238E27FC236}">
                  <a16:creationId xmlns:a16="http://schemas.microsoft.com/office/drawing/2014/main" id="{10E39610-7B38-4075-BA79-B532A80AB064}"/>
                </a:ext>
              </a:extLst>
            </p:cNvPr>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4" name="文本框 7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A88D0BFF-676D-4170-A610-B2326089C515}"/>
              </a:ext>
            </a:extLst>
          </p:cNvPr>
          <p:cNvSpPr txBox="1"/>
          <p:nvPr/>
        </p:nvSpPr>
        <p:spPr>
          <a:xfrm>
            <a:off x="1284321" y="464891"/>
            <a:ext cx="4290022"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PRESENTATION</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75" name="文本框 7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EBCA971-604C-40D4-9DA7-5B022D3861A4}"/>
              </a:ext>
            </a:extLst>
          </p:cNvPr>
          <p:cNvSpPr txBox="1"/>
          <p:nvPr/>
        </p:nvSpPr>
        <p:spPr>
          <a:xfrm>
            <a:off x="1347538" y="997596"/>
            <a:ext cx="3817586"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Presentation of my work</a:t>
            </a:r>
          </a:p>
        </p:txBody>
      </p:sp>
      <p:sp>
        <p:nvSpPr>
          <p:cNvPr id="6" name="文本框 5">
            <a:extLst>
              <a:ext uri="{FF2B5EF4-FFF2-40B4-BE49-F238E27FC236}">
                <a16:creationId xmlns:a16="http://schemas.microsoft.com/office/drawing/2014/main" id="{FC1FC5FB-2FF9-449C-8539-4DEA50A48D38}"/>
              </a:ext>
            </a:extLst>
          </p:cNvPr>
          <p:cNvSpPr txBox="1"/>
          <p:nvPr/>
        </p:nvSpPr>
        <p:spPr>
          <a:xfrm>
            <a:off x="4217725" y="1459015"/>
            <a:ext cx="3911209" cy="369332"/>
          </a:xfrm>
          <a:prstGeom prst="rect">
            <a:avLst/>
          </a:prstGeom>
          <a:noFill/>
        </p:spPr>
        <p:txBody>
          <a:bodyPr wrap="square" rtlCol="0">
            <a:spAutoFit/>
          </a:bodyPr>
          <a:lstStyle/>
          <a:p>
            <a:r>
              <a:rPr lang="zh-CN" altLang="en-US" dirty="0">
                <a:latin typeface="幼圆" panose="02010509060101010101" pitchFamily="49" charset="-122"/>
                <a:ea typeface="幼圆" panose="02010509060101010101" pitchFamily="49" charset="-122"/>
              </a:rPr>
              <a:t>上位机设计界面细节及解决问题过程</a:t>
            </a:r>
          </a:p>
        </p:txBody>
      </p:sp>
      <p:pic>
        <p:nvPicPr>
          <p:cNvPr id="9" name="图片 8">
            <a:hlinkClick r:id="rId2" action="ppaction://hlinksldjump"/>
            <a:extLst>
              <a:ext uri="{FF2B5EF4-FFF2-40B4-BE49-F238E27FC236}">
                <a16:creationId xmlns:a16="http://schemas.microsoft.com/office/drawing/2014/main" id="{772860D7-57A8-4AD8-97AD-893EF33F4236}"/>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1157386" y="2069584"/>
            <a:ext cx="3060000" cy="2998800"/>
          </a:xfrm>
          <a:prstGeom prst="rect">
            <a:avLst/>
          </a:prstGeom>
          <a:effectLst>
            <a:outerShdw blurRad="50800" dist="38100" dir="5400000" algn="t" rotWithShape="0">
              <a:prstClr val="black">
                <a:alpha val="40000"/>
              </a:prstClr>
            </a:outerShdw>
          </a:effectLst>
        </p:spPr>
      </p:pic>
      <p:pic>
        <p:nvPicPr>
          <p:cNvPr id="11" name="图片 10">
            <a:hlinkClick r:id="rId4" action="ppaction://hlinksldjump"/>
            <a:extLst>
              <a:ext uri="{FF2B5EF4-FFF2-40B4-BE49-F238E27FC236}">
                <a16:creationId xmlns:a16="http://schemas.microsoft.com/office/drawing/2014/main" id="{3494DFF1-35FF-4EAB-89DA-E7E7A3177E9B}"/>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4298188" y="2107994"/>
            <a:ext cx="3060000" cy="2998800"/>
          </a:xfrm>
          <a:prstGeom prst="rect">
            <a:avLst/>
          </a:prstGeom>
          <a:effectLst>
            <a:outerShdw blurRad="63500" sx="102000" sy="102000" algn="ctr" rotWithShape="0">
              <a:prstClr val="black">
                <a:alpha val="40000"/>
              </a:prstClr>
            </a:outerShdw>
          </a:effectLst>
        </p:spPr>
      </p:pic>
      <p:pic>
        <p:nvPicPr>
          <p:cNvPr id="13" name="图片 12">
            <a:hlinkClick r:id="rId6" action="ppaction://hlinksldjump"/>
            <a:extLst>
              <a:ext uri="{FF2B5EF4-FFF2-40B4-BE49-F238E27FC236}">
                <a16:creationId xmlns:a16="http://schemas.microsoft.com/office/drawing/2014/main" id="{688EC4EE-B669-4E87-91DA-6DCD682E6EFE}"/>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7476855" y="2117152"/>
            <a:ext cx="3060000" cy="29988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38652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anim calcmode="lin" valueType="num">
                                      <p:cBhvr>
                                        <p:cTn id="13" dur="1000" fill="hold"/>
                                        <p:tgtEl>
                                          <p:spTgt spid="35"/>
                                        </p:tgtEl>
                                        <p:attrNameLst>
                                          <p:attrName>ppt_x</p:attrName>
                                        </p:attrNameLst>
                                      </p:cBhvr>
                                      <p:tavLst>
                                        <p:tav tm="0">
                                          <p:val>
                                            <p:strVal val="#ppt_x"/>
                                          </p:val>
                                        </p:tav>
                                        <p:tav tm="100000">
                                          <p:val>
                                            <p:strVal val="#ppt_x"/>
                                          </p:val>
                                        </p:tav>
                                      </p:tavLst>
                                    </p:anim>
                                    <p:anim calcmode="lin" valueType="num">
                                      <p:cBhvr>
                                        <p:cTn id="14" dur="1000" fill="hold"/>
                                        <p:tgtEl>
                                          <p:spTgt spid="3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1000"/>
                                        <p:tgtEl>
                                          <p:spTgt spid="36"/>
                                        </p:tgtEl>
                                      </p:cBhvr>
                                    </p:animEffect>
                                    <p:anim calcmode="lin" valueType="num">
                                      <p:cBhvr>
                                        <p:cTn id="18" dur="1000" fill="hold"/>
                                        <p:tgtEl>
                                          <p:spTgt spid="36"/>
                                        </p:tgtEl>
                                        <p:attrNameLst>
                                          <p:attrName>ppt_x</p:attrName>
                                        </p:attrNameLst>
                                      </p:cBhvr>
                                      <p:tavLst>
                                        <p:tav tm="0">
                                          <p:val>
                                            <p:strVal val="#ppt_x"/>
                                          </p:val>
                                        </p:tav>
                                        <p:tav tm="100000">
                                          <p:val>
                                            <p:strVal val="#ppt_x"/>
                                          </p:val>
                                        </p:tav>
                                      </p:tavLst>
                                    </p:anim>
                                    <p:anim calcmode="lin" valueType="num">
                                      <p:cBhvr>
                                        <p:cTn id="19" dur="1000" fill="hold"/>
                                        <p:tgtEl>
                                          <p:spTgt spid="3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00"/>
                                        <p:tgtEl>
                                          <p:spTgt spid="37"/>
                                        </p:tgtEl>
                                      </p:cBhvr>
                                    </p:animEffect>
                                    <p:anim calcmode="lin" valueType="num">
                                      <p:cBhvr>
                                        <p:cTn id="23" dur="1000" fill="hold"/>
                                        <p:tgtEl>
                                          <p:spTgt spid="37"/>
                                        </p:tgtEl>
                                        <p:attrNameLst>
                                          <p:attrName>ppt_x</p:attrName>
                                        </p:attrNameLst>
                                      </p:cBhvr>
                                      <p:tavLst>
                                        <p:tav tm="0">
                                          <p:val>
                                            <p:strVal val="#ppt_x"/>
                                          </p:val>
                                        </p:tav>
                                        <p:tav tm="100000">
                                          <p:val>
                                            <p:strVal val="#ppt_x"/>
                                          </p:val>
                                        </p:tav>
                                      </p:tavLst>
                                    </p:anim>
                                    <p:anim calcmode="lin" valueType="num">
                                      <p:cBhvr>
                                        <p:cTn id="24" dur="1000" fill="hold"/>
                                        <p:tgtEl>
                                          <p:spTgt spid="3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1000"/>
                                        <p:tgtEl>
                                          <p:spTgt spid="38"/>
                                        </p:tgtEl>
                                      </p:cBhvr>
                                    </p:animEffect>
                                    <p:anim calcmode="lin" valueType="num">
                                      <p:cBhvr>
                                        <p:cTn id="28" dur="1000" fill="hold"/>
                                        <p:tgtEl>
                                          <p:spTgt spid="38"/>
                                        </p:tgtEl>
                                        <p:attrNameLst>
                                          <p:attrName>ppt_x</p:attrName>
                                        </p:attrNameLst>
                                      </p:cBhvr>
                                      <p:tavLst>
                                        <p:tav tm="0">
                                          <p:val>
                                            <p:strVal val="#ppt_x"/>
                                          </p:val>
                                        </p:tav>
                                        <p:tav tm="100000">
                                          <p:val>
                                            <p:strVal val="#ppt_x"/>
                                          </p:val>
                                        </p:tav>
                                      </p:tavLst>
                                    </p:anim>
                                    <p:anim calcmode="lin" valueType="num">
                                      <p:cBhvr>
                                        <p:cTn id="29" dur="1000" fill="hold"/>
                                        <p:tgtEl>
                                          <p:spTgt spid="3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1000"/>
                                        <p:tgtEl>
                                          <p:spTgt spid="39"/>
                                        </p:tgtEl>
                                      </p:cBhvr>
                                    </p:animEffect>
                                    <p:anim calcmode="lin" valueType="num">
                                      <p:cBhvr>
                                        <p:cTn id="33" dur="1000" fill="hold"/>
                                        <p:tgtEl>
                                          <p:spTgt spid="39"/>
                                        </p:tgtEl>
                                        <p:attrNameLst>
                                          <p:attrName>ppt_x</p:attrName>
                                        </p:attrNameLst>
                                      </p:cBhvr>
                                      <p:tavLst>
                                        <p:tav tm="0">
                                          <p:val>
                                            <p:strVal val="#ppt_x"/>
                                          </p:val>
                                        </p:tav>
                                        <p:tav tm="100000">
                                          <p:val>
                                            <p:strVal val="#ppt_x"/>
                                          </p:val>
                                        </p:tav>
                                      </p:tavLst>
                                    </p:anim>
                                    <p:anim calcmode="lin" valueType="num">
                                      <p:cBhvr>
                                        <p:cTn id="34" dur="1000" fill="hold"/>
                                        <p:tgtEl>
                                          <p:spTgt spid="3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fade">
                                      <p:cBhvr>
                                        <p:cTn id="37" dur="1000"/>
                                        <p:tgtEl>
                                          <p:spTgt spid="71"/>
                                        </p:tgtEl>
                                      </p:cBhvr>
                                    </p:animEffect>
                                    <p:anim calcmode="lin" valueType="num">
                                      <p:cBhvr>
                                        <p:cTn id="38" dur="1000" fill="hold"/>
                                        <p:tgtEl>
                                          <p:spTgt spid="71"/>
                                        </p:tgtEl>
                                        <p:attrNameLst>
                                          <p:attrName>ppt_x</p:attrName>
                                        </p:attrNameLst>
                                      </p:cBhvr>
                                      <p:tavLst>
                                        <p:tav tm="0">
                                          <p:val>
                                            <p:strVal val="#ppt_x"/>
                                          </p:val>
                                        </p:tav>
                                        <p:tav tm="100000">
                                          <p:val>
                                            <p:strVal val="#ppt_x"/>
                                          </p:val>
                                        </p:tav>
                                      </p:tavLst>
                                    </p:anim>
                                    <p:anim calcmode="lin" valueType="num">
                                      <p:cBhvr>
                                        <p:cTn id="39" dur="1000" fill="hold"/>
                                        <p:tgtEl>
                                          <p:spTgt spid="7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74"/>
                                        </p:tgtEl>
                                        <p:attrNameLst>
                                          <p:attrName>style.visibility</p:attrName>
                                        </p:attrNameLst>
                                      </p:cBhvr>
                                      <p:to>
                                        <p:strVal val="visible"/>
                                      </p:to>
                                    </p:set>
                                    <p:animEffect transition="in" filter="fade">
                                      <p:cBhvr>
                                        <p:cTn id="42" dur="1000"/>
                                        <p:tgtEl>
                                          <p:spTgt spid="74"/>
                                        </p:tgtEl>
                                      </p:cBhvr>
                                    </p:animEffect>
                                    <p:anim calcmode="lin" valueType="num">
                                      <p:cBhvr>
                                        <p:cTn id="43" dur="1000" fill="hold"/>
                                        <p:tgtEl>
                                          <p:spTgt spid="74"/>
                                        </p:tgtEl>
                                        <p:attrNameLst>
                                          <p:attrName>ppt_x</p:attrName>
                                        </p:attrNameLst>
                                      </p:cBhvr>
                                      <p:tavLst>
                                        <p:tav tm="0">
                                          <p:val>
                                            <p:strVal val="#ppt_x"/>
                                          </p:val>
                                        </p:tav>
                                        <p:tav tm="100000">
                                          <p:val>
                                            <p:strVal val="#ppt_x"/>
                                          </p:val>
                                        </p:tav>
                                      </p:tavLst>
                                    </p:anim>
                                    <p:anim calcmode="lin" valueType="num">
                                      <p:cBhvr>
                                        <p:cTn id="44" dur="1000" fill="hold"/>
                                        <p:tgtEl>
                                          <p:spTgt spid="74"/>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1000"/>
                                        <p:tgtEl>
                                          <p:spTgt spid="75"/>
                                        </p:tgtEl>
                                      </p:cBhvr>
                                    </p:animEffect>
                                    <p:anim calcmode="lin" valueType="num">
                                      <p:cBhvr>
                                        <p:cTn id="48" dur="1000" fill="hold"/>
                                        <p:tgtEl>
                                          <p:spTgt spid="75"/>
                                        </p:tgtEl>
                                        <p:attrNameLst>
                                          <p:attrName>ppt_x</p:attrName>
                                        </p:attrNameLst>
                                      </p:cBhvr>
                                      <p:tavLst>
                                        <p:tav tm="0">
                                          <p:val>
                                            <p:strVal val="#ppt_x"/>
                                          </p:val>
                                        </p:tav>
                                        <p:tav tm="100000">
                                          <p:val>
                                            <p:strVal val="#ppt_x"/>
                                          </p:val>
                                        </p:tav>
                                      </p:tavLst>
                                    </p:anim>
                                    <p:anim calcmode="lin" valueType="num">
                                      <p:cBhvr>
                                        <p:cTn id="49" dur="1000" fill="hold"/>
                                        <p:tgtEl>
                                          <p:spTgt spid="75"/>
                                        </p:tgtEl>
                                        <p:attrNameLst>
                                          <p:attrName>ppt_y</p:attrName>
                                        </p:attrNameLst>
                                      </p:cBhvr>
                                      <p:tavLst>
                                        <p:tav tm="0">
                                          <p:val>
                                            <p:strVal val="#ppt_y+.1"/>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2"/>
                                        </p:tgtEl>
                                        <p:attrNameLst>
                                          <p:attrName>style.visibility</p:attrName>
                                        </p:attrNameLst>
                                      </p:cBhvr>
                                      <p:to>
                                        <p:strVal val="visible"/>
                                      </p:to>
                                    </p:set>
                                    <p:anim calcmode="lin" valueType="num">
                                      <p:cBhvr additive="base">
                                        <p:cTn id="52" dur="500" fill="hold"/>
                                        <p:tgtEl>
                                          <p:spTgt spid="2"/>
                                        </p:tgtEl>
                                        <p:attrNameLst>
                                          <p:attrName>ppt_x</p:attrName>
                                        </p:attrNameLst>
                                      </p:cBhvr>
                                      <p:tavLst>
                                        <p:tav tm="0">
                                          <p:val>
                                            <p:strVal val="#ppt_x"/>
                                          </p:val>
                                        </p:tav>
                                        <p:tav tm="100000">
                                          <p:val>
                                            <p:strVal val="#ppt_x"/>
                                          </p:val>
                                        </p:tav>
                                      </p:tavLst>
                                    </p:anim>
                                    <p:anim calcmode="lin" valueType="num">
                                      <p:cBhvr additive="base">
                                        <p:cTn id="53" dur="500" fill="hold"/>
                                        <p:tgtEl>
                                          <p:spTgt spid="2"/>
                                        </p:tgtEl>
                                        <p:attrNameLst>
                                          <p:attrName>ppt_y</p:attrName>
                                        </p:attrNameLst>
                                      </p:cBhvr>
                                      <p:tavLst>
                                        <p:tav tm="0">
                                          <p:val>
                                            <p:strVal val="1+#ppt_h/2"/>
                                          </p:val>
                                        </p:tav>
                                        <p:tav tm="100000">
                                          <p:val>
                                            <p:strVal val="#ppt_y"/>
                                          </p:val>
                                        </p:tav>
                                      </p:tavLst>
                                    </p:anim>
                                  </p:childTnLst>
                                </p:cTn>
                              </p:par>
                              <p:par>
                                <p:cTn id="54" presetID="2" presetClass="entr" presetSubtype="8" fill="hold" nodeType="withEffect">
                                  <p:stCondLst>
                                    <p:cond delay="0"/>
                                  </p:stCondLst>
                                  <p:childTnLst>
                                    <p:set>
                                      <p:cBhvr>
                                        <p:cTn id="55" dur="1" fill="hold">
                                          <p:stCondLst>
                                            <p:cond delay="0"/>
                                          </p:stCondLst>
                                        </p:cTn>
                                        <p:tgtEl>
                                          <p:spTgt spid="9"/>
                                        </p:tgtEl>
                                        <p:attrNameLst>
                                          <p:attrName>style.visibility</p:attrName>
                                        </p:attrNameLst>
                                      </p:cBhvr>
                                      <p:to>
                                        <p:strVal val="visible"/>
                                      </p:to>
                                    </p:set>
                                    <p:anim calcmode="lin" valueType="num">
                                      <p:cBhvr additive="base">
                                        <p:cTn id="56" dur="500" fill="hold"/>
                                        <p:tgtEl>
                                          <p:spTgt spid="9"/>
                                        </p:tgtEl>
                                        <p:attrNameLst>
                                          <p:attrName>ppt_x</p:attrName>
                                        </p:attrNameLst>
                                      </p:cBhvr>
                                      <p:tavLst>
                                        <p:tav tm="0">
                                          <p:val>
                                            <p:strVal val="0-#ppt_w/2"/>
                                          </p:val>
                                        </p:tav>
                                        <p:tav tm="100000">
                                          <p:val>
                                            <p:strVal val="#ppt_x"/>
                                          </p:val>
                                        </p:tav>
                                      </p:tavLst>
                                    </p:anim>
                                    <p:anim calcmode="lin" valueType="num">
                                      <p:cBhvr additive="base">
                                        <p:cTn id="57" dur="500" fill="hold"/>
                                        <p:tgtEl>
                                          <p:spTgt spid="9"/>
                                        </p:tgtEl>
                                        <p:attrNameLst>
                                          <p:attrName>ppt_y</p:attrName>
                                        </p:attrNameLst>
                                      </p:cBhvr>
                                      <p:tavLst>
                                        <p:tav tm="0">
                                          <p:val>
                                            <p:strVal val="#ppt_y"/>
                                          </p:val>
                                        </p:tav>
                                        <p:tav tm="100000">
                                          <p:val>
                                            <p:strVal val="#ppt_y"/>
                                          </p:val>
                                        </p:tav>
                                      </p:tavLst>
                                    </p:anim>
                                  </p:childTnLst>
                                </p:cTn>
                              </p:par>
                              <p:par>
                                <p:cTn id="58" presetID="2" presetClass="entr" presetSubtype="1" fill="hold" grpId="0" nodeType="withEffect">
                                  <p:stCondLst>
                                    <p:cond delay="0"/>
                                  </p:stCondLst>
                                  <p:childTnLst>
                                    <p:set>
                                      <p:cBhvr>
                                        <p:cTn id="59" dur="1" fill="hold">
                                          <p:stCondLst>
                                            <p:cond delay="0"/>
                                          </p:stCondLst>
                                        </p:cTn>
                                        <p:tgtEl>
                                          <p:spTgt spid="6"/>
                                        </p:tgtEl>
                                        <p:attrNameLst>
                                          <p:attrName>style.visibility</p:attrName>
                                        </p:attrNameLst>
                                      </p:cBhvr>
                                      <p:to>
                                        <p:strVal val="visible"/>
                                      </p:to>
                                    </p:set>
                                    <p:anim calcmode="lin" valueType="num">
                                      <p:cBhvr additive="base">
                                        <p:cTn id="60" dur="500" fill="hold"/>
                                        <p:tgtEl>
                                          <p:spTgt spid="6"/>
                                        </p:tgtEl>
                                        <p:attrNameLst>
                                          <p:attrName>ppt_x</p:attrName>
                                        </p:attrNameLst>
                                      </p:cBhvr>
                                      <p:tavLst>
                                        <p:tav tm="0">
                                          <p:val>
                                            <p:strVal val="#ppt_x"/>
                                          </p:val>
                                        </p:tav>
                                        <p:tav tm="100000">
                                          <p:val>
                                            <p:strVal val="#ppt_x"/>
                                          </p:val>
                                        </p:tav>
                                      </p:tavLst>
                                    </p:anim>
                                    <p:anim calcmode="lin" valueType="num">
                                      <p:cBhvr additive="base">
                                        <p:cTn id="61" dur="500" fill="hold"/>
                                        <p:tgtEl>
                                          <p:spTgt spid="6"/>
                                        </p:tgtEl>
                                        <p:attrNameLst>
                                          <p:attrName>ppt_y</p:attrName>
                                        </p:attrNameLst>
                                      </p:cBhvr>
                                      <p:tavLst>
                                        <p:tav tm="0">
                                          <p:val>
                                            <p:strVal val="0-#ppt_h/2"/>
                                          </p:val>
                                        </p:tav>
                                        <p:tav tm="100000">
                                          <p:val>
                                            <p:strVal val="#ppt_y"/>
                                          </p:val>
                                        </p:tav>
                                      </p:tavLst>
                                    </p:anim>
                                  </p:childTnLst>
                                </p:cTn>
                              </p:par>
                              <p:par>
                                <p:cTn id="62" presetID="2" presetClass="entr" presetSubtype="1" fill="hold" nodeType="withEffect">
                                  <p:stCondLst>
                                    <p:cond delay="0"/>
                                  </p:stCondLst>
                                  <p:childTnLst>
                                    <p:set>
                                      <p:cBhvr>
                                        <p:cTn id="63" dur="1" fill="hold">
                                          <p:stCondLst>
                                            <p:cond delay="0"/>
                                          </p:stCondLst>
                                        </p:cTn>
                                        <p:tgtEl>
                                          <p:spTgt spid="11"/>
                                        </p:tgtEl>
                                        <p:attrNameLst>
                                          <p:attrName>style.visibility</p:attrName>
                                        </p:attrNameLst>
                                      </p:cBhvr>
                                      <p:to>
                                        <p:strVal val="visible"/>
                                      </p:to>
                                    </p:set>
                                    <p:anim calcmode="lin" valueType="num">
                                      <p:cBhvr additive="base">
                                        <p:cTn id="64" dur="500" fill="hold"/>
                                        <p:tgtEl>
                                          <p:spTgt spid="11"/>
                                        </p:tgtEl>
                                        <p:attrNameLst>
                                          <p:attrName>ppt_x</p:attrName>
                                        </p:attrNameLst>
                                      </p:cBhvr>
                                      <p:tavLst>
                                        <p:tav tm="0">
                                          <p:val>
                                            <p:strVal val="#ppt_x"/>
                                          </p:val>
                                        </p:tav>
                                        <p:tav tm="100000">
                                          <p:val>
                                            <p:strVal val="#ppt_x"/>
                                          </p:val>
                                        </p:tav>
                                      </p:tavLst>
                                    </p:anim>
                                    <p:anim calcmode="lin" valueType="num">
                                      <p:cBhvr additive="base">
                                        <p:cTn id="65" dur="500" fill="hold"/>
                                        <p:tgtEl>
                                          <p:spTgt spid="11"/>
                                        </p:tgtEl>
                                        <p:attrNameLst>
                                          <p:attrName>ppt_y</p:attrName>
                                        </p:attrNameLst>
                                      </p:cBhvr>
                                      <p:tavLst>
                                        <p:tav tm="0">
                                          <p:val>
                                            <p:strVal val="0-#ppt_h/2"/>
                                          </p:val>
                                        </p:tav>
                                        <p:tav tm="100000">
                                          <p:val>
                                            <p:strVal val="#ppt_y"/>
                                          </p:val>
                                        </p:tav>
                                      </p:tavLst>
                                    </p:anim>
                                  </p:childTnLst>
                                </p:cTn>
                              </p:par>
                              <p:par>
                                <p:cTn id="66" presetID="2" presetClass="entr" presetSubtype="4" fill="hold" nodeType="withEffect">
                                  <p:stCondLst>
                                    <p:cond delay="0"/>
                                  </p:stCondLst>
                                  <p:childTnLst>
                                    <p:set>
                                      <p:cBhvr>
                                        <p:cTn id="67" dur="1" fill="hold">
                                          <p:stCondLst>
                                            <p:cond delay="0"/>
                                          </p:stCondLst>
                                        </p:cTn>
                                        <p:tgtEl>
                                          <p:spTgt spid="13"/>
                                        </p:tgtEl>
                                        <p:attrNameLst>
                                          <p:attrName>style.visibility</p:attrName>
                                        </p:attrNameLst>
                                      </p:cBhvr>
                                      <p:to>
                                        <p:strVal val="visible"/>
                                      </p:to>
                                    </p:set>
                                    <p:anim calcmode="lin" valueType="num">
                                      <p:cBhvr additive="base">
                                        <p:cTn id="68" dur="500" fill="hold"/>
                                        <p:tgtEl>
                                          <p:spTgt spid="13"/>
                                        </p:tgtEl>
                                        <p:attrNameLst>
                                          <p:attrName>ppt_x</p:attrName>
                                        </p:attrNameLst>
                                      </p:cBhvr>
                                      <p:tavLst>
                                        <p:tav tm="0">
                                          <p:val>
                                            <p:strVal val="#ppt_x"/>
                                          </p:val>
                                        </p:tav>
                                        <p:tav tm="100000">
                                          <p:val>
                                            <p:strVal val="#ppt_x"/>
                                          </p:val>
                                        </p:tav>
                                      </p:tavLst>
                                    </p:anim>
                                    <p:anim calcmode="lin" valueType="num">
                                      <p:cBhvr additive="base">
                                        <p:cTn id="6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p:bldP spid="37" grpId="0"/>
      <p:bldP spid="38" grpId="0"/>
      <p:bldP spid="39" grpId="0"/>
      <p:bldP spid="74" grpId="0"/>
      <p:bldP spid="7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776183" y="1966053"/>
            <a:ext cx="3321232" cy="2152145"/>
          </a:xfrm>
          <a:prstGeom prst="rect">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776183" y="4238718"/>
            <a:ext cx="3321232" cy="2152145"/>
          </a:xfrm>
          <a:prstGeom prst="rect">
            <a:avLst/>
          </a:prstGeom>
          <a:solidFill>
            <a:srgbClr val="EBD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4268005" y="4238718"/>
            <a:ext cx="3321232" cy="2152145"/>
          </a:xfrm>
          <a:prstGeom prst="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279583" y="2151533"/>
            <a:ext cx="2385254" cy="724460"/>
          </a:xfrm>
          <a:prstGeom prst="rect">
            <a:avLst/>
          </a:prstGeom>
          <a:noFill/>
        </p:spPr>
        <p:txBody>
          <a:bodyPr wrap="square" rtlCol="0">
            <a:spAutoFit/>
          </a:bodyPr>
          <a:lstStyle/>
          <a:p>
            <a:r>
              <a:rPr lang="zh-CN" altLang="en-US" sz="4000" b="1" dirty="0">
                <a:solidFill>
                  <a:schemeClr val="bg1"/>
                </a:solidFill>
              </a:rPr>
              <a:t>存在问题</a:t>
            </a:r>
          </a:p>
        </p:txBody>
      </p:sp>
      <p:cxnSp>
        <p:nvCxnSpPr>
          <p:cNvPr id="33" name="直接连接符 3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CxnSpPr/>
          <p:nvPr/>
        </p:nvCxnSpPr>
        <p:spPr>
          <a:xfrm>
            <a:off x="1799049" y="2886493"/>
            <a:ext cx="12074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文本框 3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1050106" y="4413243"/>
            <a:ext cx="2887231" cy="533749"/>
          </a:xfrm>
          <a:prstGeom prst="rect">
            <a:avLst/>
          </a:prstGeom>
          <a:noFill/>
        </p:spPr>
        <p:txBody>
          <a:bodyPr wrap="square" rtlCol="0">
            <a:spAutoFit/>
          </a:bodyPr>
          <a:lstStyle/>
          <a:p>
            <a:r>
              <a:rPr lang="zh-CN" altLang="en-US" sz="2800" b="1" dirty="0">
                <a:solidFill>
                  <a:schemeClr val="bg1"/>
                </a:solidFill>
              </a:rPr>
              <a:t>各部分细节实现</a:t>
            </a:r>
          </a:p>
        </p:txBody>
      </p:sp>
      <p:cxnSp>
        <p:nvCxnSpPr>
          <p:cNvPr id="35" name="直接连接符 3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CxnSpPr/>
          <p:nvPr/>
        </p:nvCxnSpPr>
        <p:spPr>
          <a:xfrm>
            <a:off x="1799049" y="5077472"/>
            <a:ext cx="12074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文本框 3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5109788" y="4380308"/>
            <a:ext cx="2487084" cy="523220"/>
          </a:xfrm>
          <a:prstGeom prst="rect">
            <a:avLst/>
          </a:prstGeom>
          <a:noFill/>
        </p:spPr>
        <p:txBody>
          <a:bodyPr wrap="square" rtlCol="0">
            <a:spAutoFit/>
          </a:bodyPr>
          <a:lstStyle/>
          <a:p>
            <a:r>
              <a:rPr lang="zh-CN" altLang="en-US" sz="2800" b="1" dirty="0">
                <a:solidFill>
                  <a:schemeClr val="bg1"/>
                </a:solidFill>
              </a:rPr>
              <a:t>通信协议</a:t>
            </a:r>
          </a:p>
        </p:txBody>
      </p:sp>
      <p:cxnSp>
        <p:nvCxnSpPr>
          <p:cNvPr id="37" name="直接连接符 3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CxnSpPr/>
          <p:nvPr/>
        </p:nvCxnSpPr>
        <p:spPr>
          <a:xfrm>
            <a:off x="5277469" y="5077472"/>
            <a:ext cx="12074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8" name="组合 3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GrpSpPr/>
          <p:nvPr/>
        </p:nvGrpSpPr>
        <p:grpSpPr>
          <a:xfrm>
            <a:off x="8809014" y="4592027"/>
            <a:ext cx="1314702" cy="1027263"/>
            <a:chOff x="1674813" y="965200"/>
            <a:chExt cx="1047750" cy="977900"/>
          </a:xfrm>
          <a:solidFill>
            <a:schemeClr val="bg1"/>
          </a:solidFill>
        </p:grpSpPr>
        <p:sp>
          <p:nvSpPr>
            <p:cNvPr id="39" name="Freeform 16"/>
            <p:cNvSpPr>
              <a:spLocks noEditPoints="1"/>
            </p:cNvSpPr>
            <p:nvPr/>
          </p:nvSpPr>
          <p:spPr bwMode="auto">
            <a:xfrm>
              <a:off x="1674813" y="965200"/>
              <a:ext cx="635000" cy="977900"/>
            </a:xfrm>
            <a:custGeom>
              <a:avLst/>
              <a:gdLst/>
              <a:ahLst/>
              <a:cxnLst>
                <a:cxn ang="0">
                  <a:pos x="266" y="0"/>
                </a:cxn>
                <a:cxn ang="0">
                  <a:pos x="286" y="20"/>
                </a:cxn>
                <a:cxn ang="0">
                  <a:pos x="296" y="62"/>
                </a:cxn>
                <a:cxn ang="0">
                  <a:pos x="294" y="66"/>
                </a:cxn>
                <a:cxn ang="0">
                  <a:pos x="276" y="52"/>
                </a:cxn>
                <a:cxn ang="0">
                  <a:pos x="266" y="54"/>
                </a:cxn>
                <a:cxn ang="0">
                  <a:pos x="26" y="106"/>
                </a:cxn>
                <a:cxn ang="0">
                  <a:pos x="26" y="112"/>
                </a:cxn>
                <a:cxn ang="0">
                  <a:pos x="122" y="546"/>
                </a:cxn>
                <a:cxn ang="0">
                  <a:pos x="152" y="540"/>
                </a:cxn>
                <a:cxn ang="0">
                  <a:pos x="356" y="422"/>
                </a:cxn>
                <a:cxn ang="0">
                  <a:pos x="372" y="414"/>
                </a:cxn>
                <a:cxn ang="0">
                  <a:pos x="400" y="546"/>
                </a:cxn>
                <a:cxn ang="0">
                  <a:pos x="388" y="562"/>
                </a:cxn>
                <a:cxn ang="0">
                  <a:pos x="144" y="616"/>
                </a:cxn>
                <a:cxn ang="0">
                  <a:pos x="126" y="614"/>
                </a:cxn>
                <a:cxn ang="0">
                  <a:pos x="118" y="606"/>
                </a:cxn>
                <a:cxn ang="0">
                  <a:pos x="2" y="84"/>
                </a:cxn>
                <a:cxn ang="0">
                  <a:pos x="2" y="66"/>
                </a:cxn>
                <a:cxn ang="0">
                  <a:pos x="8" y="56"/>
                </a:cxn>
                <a:cxn ang="0">
                  <a:pos x="20" y="52"/>
                </a:cxn>
                <a:cxn ang="0">
                  <a:pos x="186" y="34"/>
                </a:cxn>
                <a:cxn ang="0">
                  <a:pos x="134" y="46"/>
                </a:cxn>
                <a:cxn ang="0">
                  <a:pos x="126" y="56"/>
                </a:cxn>
                <a:cxn ang="0">
                  <a:pos x="130" y="62"/>
                </a:cxn>
                <a:cxn ang="0">
                  <a:pos x="138" y="64"/>
                </a:cxn>
                <a:cxn ang="0">
                  <a:pos x="194" y="52"/>
                </a:cxn>
                <a:cxn ang="0">
                  <a:pos x="198" y="44"/>
                </a:cxn>
                <a:cxn ang="0">
                  <a:pos x="192" y="34"/>
                </a:cxn>
                <a:cxn ang="0">
                  <a:pos x="96" y="54"/>
                </a:cxn>
                <a:cxn ang="0">
                  <a:pos x="90" y="62"/>
                </a:cxn>
                <a:cxn ang="0">
                  <a:pos x="92" y="68"/>
                </a:cxn>
                <a:cxn ang="0">
                  <a:pos x="98" y="72"/>
                </a:cxn>
                <a:cxn ang="0">
                  <a:pos x="108" y="66"/>
                </a:cxn>
                <a:cxn ang="0">
                  <a:pos x="108" y="58"/>
                </a:cxn>
                <a:cxn ang="0">
                  <a:pos x="96" y="54"/>
                </a:cxn>
                <a:cxn ang="0">
                  <a:pos x="250" y="538"/>
                </a:cxn>
                <a:cxn ang="0">
                  <a:pos x="236" y="550"/>
                </a:cxn>
                <a:cxn ang="0">
                  <a:pos x="238" y="562"/>
                </a:cxn>
                <a:cxn ang="0">
                  <a:pos x="254" y="574"/>
                </a:cxn>
                <a:cxn ang="0">
                  <a:pos x="268" y="568"/>
                </a:cxn>
                <a:cxn ang="0">
                  <a:pos x="272" y="554"/>
                </a:cxn>
                <a:cxn ang="0">
                  <a:pos x="258" y="538"/>
                </a:cxn>
              </a:cxnLst>
              <a:rect l="0" t="0" r="r" b="b"/>
              <a:pathLst>
                <a:path w="400" h="616">
                  <a:moveTo>
                    <a:pt x="258" y="2"/>
                  </a:moveTo>
                  <a:lnTo>
                    <a:pt x="258" y="2"/>
                  </a:lnTo>
                  <a:lnTo>
                    <a:pt x="266" y="0"/>
                  </a:lnTo>
                  <a:lnTo>
                    <a:pt x="276" y="4"/>
                  </a:lnTo>
                  <a:lnTo>
                    <a:pt x="282" y="10"/>
                  </a:lnTo>
                  <a:lnTo>
                    <a:pt x="286" y="20"/>
                  </a:lnTo>
                  <a:lnTo>
                    <a:pt x="286" y="20"/>
                  </a:lnTo>
                  <a:lnTo>
                    <a:pt x="296" y="62"/>
                  </a:lnTo>
                  <a:lnTo>
                    <a:pt x="296" y="62"/>
                  </a:lnTo>
                  <a:lnTo>
                    <a:pt x="296" y="64"/>
                  </a:lnTo>
                  <a:lnTo>
                    <a:pt x="294" y="66"/>
                  </a:lnTo>
                  <a:lnTo>
                    <a:pt x="294" y="66"/>
                  </a:lnTo>
                  <a:lnTo>
                    <a:pt x="282" y="80"/>
                  </a:lnTo>
                  <a:lnTo>
                    <a:pt x="282" y="80"/>
                  </a:lnTo>
                  <a:lnTo>
                    <a:pt x="276" y="52"/>
                  </a:lnTo>
                  <a:lnTo>
                    <a:pt x="276" y="52"/>
                  </a:lnTo>
                  <a:lnTo>
                    <a:pt x="266" y="54"/>
                  </a:lnTo>
                  <a:lnTo>
                    <a:pt x="266" y="54"/>
                  </a:lnTo>
                  <a:lnTo>
                    <a:pt x="58" y="98"/>
                  </a:lnTo>
                  <a:lnTo>
                    <a:pt x="58" y="98"/>
                  </a:lnTo>
                  <a:lnTo>
                    <a:pt x="26" y="106"/>
                  </a:lnTo>
                  <a:lnTo>
                    <a:pt x="26" y="106"/>
                  </a:lnTo>
                  <a:lnTo>
                    <a:pt x="26" y="112"/>
                  </a:lnTo>
                  <a:lnTo>
                    <a:pt x="26" y="112"/>
                  </a:lnTo>
                  <a:lnTo>
                    <a:pt x="84" y="378"/>
                  </a:lnTo>
                  <a:lnTo>
                    <a:pt x="84" y="378"/>
                  </a:lnTo>
                  <a:lnTo>
                    <a:pt x="122" y="546"/>
                  </a:lnTo>
                  <a:lnTo>
                    <a:pt x="122" y="546"/>
                  </a:lnTo>
                  <a:lnTo>
                    <a:pt x="152" y="540"/>
                  </a:lnTo>
                  <a:lnTo>
                    <a:pt x="152" y="540"/>
                  </a:lnTo>
                  <a:lnTo>
                    <a:pt x="372" y="494"/>
                  </a:lnTo>
                  <a:lnTo>
                    <a:pt x="372" y="494"/>
                  </a:lnTo>
                  <a:lnTo>
                    <a:pt x="356" y="422"/>
                  </a:lnTo>
                  <a:lnTo>
                    <a:pt x="356" y="422"/>
                  </a:lnTo>
                  <a:lnTo>
                    <a:pt x="372" y="414"/>
                  </a:lnTo>
                  <a:lnTo>
                    <a:pt x="372" y="414"/>
                  </a:lnTo>
                  <a:lnTo>
                    <a:pt x="400" y="536"/>
                  </a:lnTo>
                  <a:lnTo>
                    <a:pt x="400" y="536"/>
                  </a:lnTo>
                  <a:lnTo>
                    <a:pt x="400" y="546"/>
                  </a:lnTo>
                  <a:lnTo>
                    <a:pt x="396" y="556"/>
                  </a:lnTo>
                  <a:lnTo>
                    <a:pt x="396" y="556"/>
                  </a:lnTo>
                  <a:lnTo>
                    <a:pt x="388" y="562"/>
                  </a:lnTo>
                  <a:lnTo>
                    <a:pt x="380" y="566"/>
                  </a:lnTo>
                  <a:lnTo>
                    <a:pt x="380" y="566"/>
                  </a:lnTo>
                  <a:lnTo>
                    <a:pt x="144" y="616"/>
                  </a:lnTo>
                  <a:lnTo>
                    <a:pt x="144" y="616"/>
                  </a:lnTo>
                  <a:lnTo>
                    <a:pt x="134" y="616"/>
                  </a:lnTo>
                  <a:lnTo>
                    <a:pt x="126" y="614"/>
                  </a:lnTo>
                  <a:lnTo>
                    <a:pt x="126" y="614"/>
                  </a:lnTo>
                  <a:lnTo>
                    <a:pt x="122" y="610"/>
                  </a:lnTo>
                  <a:lnTo>
                    <a:pt x="118" y="606"/>
                  </a:lnTo>
                  <a:lnTo>
                    <a:pt x="112" y="596"/>
                  </a:lnTo>
                  <a:lnTo>
                    <a:pt x="112" y="596"/>
                  </a:lnTo>
                  <a:lnTo>
                    <a:pt x="2" y="84"/>
                  </a:lnTo>
                  <a:lnTo>
                    <a:pt x="2" y="84"/>
                  </a:lnTo>
                  <a:lnTo>
                    <a:pt x="0" y="74"/>
                  </a:lnTo>
                  <a:lnTo>
                    <a:pt x="2" y="66"/>
                  </a:lnTo>
                  <a:lnTo>
                    <a:pt x="2" y="66"/>
                  </a:lnTo>
                  <a:lnTo>
                    <a:pt x="4" y="62"/>
                  </a:lnTo>
                  <a:lnTo>
                    <a:pt x="8" y="56"/>
                  </a:lnTo>
                  <a:lnTo>
                    <a:pt x="14" y="54"/>
                  </a:lnTo>
                  <a:lnTo>
                    <a:pt x="20" y="52"/>
                  </a:lnTo>
                  <a:lnTo>
                    <a:pt x="20" y="52"/>
                  </a:lnTo>
                  <a:lnTo>
                    <a:pt x="258" y="2"/>
                  </a:lnTo>
                  <a:lnTo>
                    <a:pt x="258" y="2"/>
                  </a:lnTo>
                  <a:close/>
                  <a:moveTo>
                    <a:pt x="186" y="34"/>
                  </a:moveTo>
                  <a:lnTo>
                    <a:pt x="186" y="34"/>
                  </a:lnTo>
                  <a:lnTo>
                    <a:pt x="134" y="46"/>
                  </a:lnTo>
                  <a:lnTo>
                    <a:pt x="134" y="46"/>
                  </a:lnTo>
                  <a:lnTo>
                    <a:pt x="128" y="50"/>
                  </a:lnTo>
                  <a:lnTo>
                    <a:pt x="126" y="52"/>
                  </a:lnTo>
                  <a:lnTo>
                    <a:pt x="126" y="56"/>
                  </a:lnTo>
                  <a:lnTo>
                    <a:pt x="126" y="56"/>
                  </a:lnTo>
                  <a:lnTo>
                    <a:pt x="128" y="58"/>
                  </a:lnTo>
                  <a:lnTo>
                    <a:pt x="130" y="62"/>
                  </a:lnTo>
                  <a:lnTo>
                    <a:pt x="134" y="64"/>
                  </a:lnTo>
                  <a:lnTo>
                    <a:pt x="138" y="64"/>
                  </a:lnTo>
                  <a:lnTo>
                    <a:pt x="138" y="64"/>
                  </a:lnTo>
                  <a:lnTo>
                    <a:pt x="190" y="52"/>
                  </a:lnTo>
                  <a:lnTo>
                    <a:pt x="190" y="52"/>
                  </a:lnTo>
                  <a:lnTo>
                    <a:pt x="194" y="52"/>
                  </a:lnTo>
                  <a:lnTo>
                    <a:pt x="196" y="50"/>
                  </a:lnTo>
                  <a:lnTo>
                    <a:pt x="196" y="50"/>
                  </a:lnTo>
                  <a:lnTo>
                    <a:pt x="198" y="44"/>
                  </a:lnTo>
                  <a:lnTo>
                    <a:pt x="196" y="38"/>
                  </a:lnTo>
                  <a:lnTo>
                    <a:pt x="196" y="38"/>
                  </a:lnTo>
                  <a:lnTo>
                    <a:pt x="192" y="34"/>
                  </a:lnTo>
                  <a:lnTo>
                    <a:pt x="186" y="34"/>
                  </a:lnTo>
                  <a:lnTo>
                    <a:pt x="186" y="34"/>
                  </a:lnTo>
                  <a:close/>
                  <a:moveTo>
                    <a:pt x="96" y="54"/>
                  </a:moveTo>
                  <a:lnTo>
                    <a:pt x="96" y="54"/>
                  </a:lnTo>
                  <a:lnTo>
                    <a:pt x="92" y="56"/>
                  </a:lnTo>
                  <a:lnTo>
                    <a:pt x="90" y="62"/>
                  </a:lnTo>
                  <a:lnTo>
                    <a:pt x="90" y="62"/>
                  </a:lnTo>
                  <a:lnTo>
                    <a:pt x="90" y="64"/>
                  </a:lnTo>
                  <a:lnTo>
                    <a:pt x="92" y="68"/>
                  </a:lnTo>
                  <a:lnTo>
                    <a:pt x="94" y="70"/>
                  </a:lnTo>
                  <a:lnTo>
                    <a:pt x="98" y="72"/>
                  </a:lnTo>
                  <a:lnTo>
                    <a:pt x="98" y="72"/>
                  </a:lnTo>
                  <a:lnTo>
                    <a:pt x="102" y="70"/>
                  </a:lnTo>
                  <a:lnTo>
                    <a:pt x="106" y="68"/>
                  </a:lnTo>
                  <a:lnTo>
                    <a:pt x="108" y="66"/>
                  </a:lnTo>
                  <a:lnTo>
                    <a:pt x="108" y="62"/>
                  </a:lnTo>
                  <a:lnTo>
                    <a:pt x="108" y="62"/>
                  </a:lnTo>
                  <a:lnTo>
                    <a:pt x="108" y="58"/>
                  </a:lnTo>
                  <a:lnTo>
                    <a:pt x="104" y="54"/>
                  </a:lnTo>
                  <a:lnTo>
                    <a:pt x="100" y="54"/>
                  </a:lnTo>
                  <a:lnTo>
                    <a:pt x="96" y="54"/>
                  </a:lnTo>
                  <a:lnTo>
                    <a:pt x="96" y="54"/>
                  </a:lnTo>
                  <a:close/>
                  <a:moveTo>
                    <a:pt x="250" y="538"/>
                  </a:moveTo>
                  <a:lnTo>
                    <a:pt x="250" y="538"/>
                  </a:lnTo>
                  <a:lnTo>
                    <a:pt x="244" y="540"/>
                  </a:lnTo>
                  <a:lnTo>
                    <a:pt x="240" y="544"/>
                  </a:lnTo>
                  <a:lnTo>
                    <a:pt x="236" y="550"/>
                  </a:lnTo>
                  <a:lnTo>
                    <a:pt x="236" y="556"/>
                  </a:lnTo>
                  <a:lnTo>
                    <a:pt x="236" y="556"/>
                  </a:lnTo>
                  <a:lnTo>
                    <a:pt x="238" y="562"/>
                  </a:lnTo>
                  <a:lnTo>
                    <a:pt x="242" y="568"/>
                  </a:lnTo>
                  <a:lnTo>
                    <a:pt x="248" y="572"/>
                  </a:lnTo>
                  <a:lnTo>
                    <a:pt x="254" y="574"/>
                  </a:lnTo>
                  <a:lnTo>
                    <a:pt x="254" y="574"/>
                  </a:lnTo>
                  <a:lnTo>
                    <a:pt x="262" y="572"/>
                  </a:lnTo>
                  <a:lnTo>
                    <a:pt x="268" y="568"/>
                  </a:lnTo>
                  <a:lnTo>
                    <a:pt x="272" y="560"/>
                  </a:lnTo>
                  <a:lnTo>
                    <a:pt x="272" y="554"/>
                  </a:lnTo>
                  <a:lnTo>
                    <a:pt x="272" y="554"/>
                  </a:lnTo>
                  <a:lnTo>
                    <a:pt x="270" y="546"/>
                  </a:lnTo>
                  <a:lnTo>
                    <a:pt x="264" y="540"/>
                  </a:lnTo>
                  <a:lnTo>
                    <a:pt x="258" y="538"/>
                  </a:lnTo>
                  <a:lnTo>
                    <a:pt x="250" y="538"/>
                  </a:lnTo>
                  <a:lnTo>
                    <a:pt x="250" y="53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17"/>
            <p:cNvSpPr>
              <a:spLocks noEditPoints="1"/>
            </p:cNvSpPr>
            <p:nvPr/>
          </p:nvSpPr>
          <p:spPr bwMode="auto">
            <a:xfrm>
              <a:off x="2074863" y="977900"/>
              <a:ext cx="647700" cy="660400"/>
            </a:xfrm>
            <a:custGeom>
              <a:avLst/>
              <a:gdLst/>
              <a:ahLst/>
              <a:cxnLst>
                <a:cxn ang="0">
                  <a:pos x="194" y="0"/>
                </a:cxn>
                <a:cxn ang="0">
                  <a:pos x="228" y="2"/>
                </a:cxn>
                <a:cxn ang="0">
                  <a:pos x="262" y="8"/>
                </a:cxn>
                <a:cxn ang="0">
                  <a:pos x="288" y="18"/>
                </a:cxn>
                <a:cxn ang="0">
                  <a:pos x="332" y="46"/>
                </a:cxn>
                <a:cxn ang="0">
                  <a:pos x="352" y="64"/>
                </a:cxn>
                <a:cxn ang="0">
                  <a:pos x="384" y="104"/>
                </a:cxn>
                <a:cxn ang="0">
                  <a:pos x="402" y="154"/>
                </a:cxn>
                <a:cxn ang="0">
                  <a:pos x="406" y="176"/>
                </a:cxn>
                <a:cxn ang="0">
                  <a:pos x="408" y="220"/>
                </a:cxn>
                <a:cxn ang="0">
                  <a:pos x="404" y="242"/>
                </a:cxn>
                <a:cxn ang="0">
                  <a:pos x="382" y="298"/>
                </a:cxn>
                <a:cxn ang="0">
                  <a:pos x="346" y="346"/>
                </a:cxn>
                <a:cxn ang="0">
                  <a:pos x="324" y="364"/>
                </a:cxn>
                <a:cxn ang="0">
                  <a:pos x="298" y="380"/>
                </a:cxn>
                <a:cxn ang="0">
                  <a:pos x="266" y="392"/>
                </a:cxn>
                <a:cxn ang="0">
                  <a:pos x="234" y="400"/>
                </a:cxn>
                <a:cxn ang="0">
                  <a:pos x="212" y="402"/>
                </a:cxn>
                <a:cxn ang="0">
                  <a:pos x="168" y="398"/>
                </a:cxn>
                <a:cxn ang="0">
                  <a:pos x="146" y="394"/>
                </a:cxn>
                <a:cxn ang="0">
                  <a:pos x="128" y="388"/>
                </a:cxn>
                <a:cxn ang="0">
                  <a:pos x="126" y="388"/>
                </a:cxn>
                <a:cxn ang="0">
                  <a:pos x="92" y="404"/>
                </a:cxn>
                <a:cxn ang="0">
                  <a:pos x="56" y="414"/>
                </a:cxn>
                <a:cxn ang="0">
                  <a:pos x="42" y="416"/>
                </a:cxn>
                <a:cxn ang="0">
                  <a:pos x="40" y="414"/>
                </a:cxn>
                <a:cxn ang="0">
                  <a:pos x="40" y="414"/>
                </a:cxn>
                <a:cxn ang="0">
                  <a:pos x="44" y="406"/>
                </a:cxn>
                <a:cxn ang="0">
                  <a:pos x="58" y="388"/>
                </a:cxn>
                <a:cxn ang="0">
                  <a:pos x="70" y="370"/>
                </a:cxn>
                <a:cxn ang="0">
                  <a:pos x="72" y="364"/>
                </a:cxn>
                <a:cxn ang="0">
                  <a:pos x="74" y="358"/>
                </a:cxn>
                <a:cxn ang="0">
                  <a:pos x="72" y="354"/>
                </a:cxn>
                <a:cxn ang="0">
                  <a:pos x="38" y="318"/>
                </a:cxn>
                <a:cxn ang="0">
                  <a:pos x="14" y="276"/>
                </a:cxn>
                <a:cxn ang="0">
                  <a:pos x="4" y="246"/>
                </a:cxn>
                <a:cxn ang="0">
                  <a:pos x="0" y="216"/>
                </a:cxn>
                <a:cxn ang="0">
                  <a:pos x="2" y="166"/>
                </a:cxn>
                <a:cxn ang="0">
                  <a:pos x="18" y="116"/>
                </a:cxn>
                <a:cxn ang="0">
                  <a:pos x="28" y="96"/>
                </a:cxn>
                <a:cxn ang="0">
                  <a:pos x="58" y="58"/>
                </a:cxn>
                <a:cxn ang="0">
                  <a:pos x="76" y="44"/>
                </a:cxn>
                <a:cxn ang="0">
                  <a:pos x="118" y="18"/>
                </a:cxn>
                <a:cxn ang="0">
                  <a:pos x="164" y="4"/>
                </a:cxn>
                <a:cxn ang="0">
                  <a:pos x="194" y="0"/>
                </a:cxn>
                <a:cxn ang="0">
                  <a:pos x="76" y="112"/>
                </a:cxn>
                <a:cxn ang="0">
                  <a:pos x="76" y="288"/>
                </a:cxn>
                <a:cxn ang="0">
                  <a:pos x="330" y="288"/>
                </a:cxn>
                <a:cxn ang="0">
                  <a:pos x="330" y="112"/>
                </a:cxn>
                <a:cxn ang="0">
                  <a:pos x="76" y="112"/>
                </a:cxn>
              </a:cxnLst>
              <a:rect l="0" t="0" r="r" b="b"/>
              <a:pathLst>
                <a:path w="408" h="416">
                  <a:moveTo>
                    <a:pt x="194" y="0"/>
                  </a:moveTo>
                  <a:lnTo>
                    <a:pt x="194" y="0"/>
                  </a:lnTo>
                  <a:lnTo>
                    <a:pt x="212" y="0"/>
                  </a:lnTo>
                  <a:lnTo>
                    <a:pt x="228" y="2"/>
                  </a:lnTo>
                  <a:lnTo>
                    <a:pt x="246" y="4"/>
                  </a:lnTo>
                  <a:lnTo>
                    <a:pt x="262" y="8"/>
                  </a:lnTo>
                  <a:lnTo>
                    <a:pt x="262" y="8"/>
                  </a:lnTo>
                  <a:lnTo>
                    <a:pt x="288" y="18"/>
                  </a:lnTo>
                  <a:lnTo>
                    <a:pt x="310" y="30"/>
                  </a:lnTo>
                  <a:lnTo>
                    <a:pt x="332" y="46"/>
                  </a:lnTo>
                  <a:lnTo>
                    <a:pt x="352" y="64"/>
                  </a:lnTo>
                  <a:lnTo>
                    <a:pt x="352" y="64"/>
                  </a:lnTo>
                  <a:lnTo>
                    <a:pt x="370" y="82"/>
                  </a:lnTo>
                  <a:lnTo>
                    <a:pt x="384" y="104"/>
                  </a:lnTo>
                  <a:lnTo>
                    <a:pt x="394" y="128"/>
                  </a:lnTo>
                  <a:lnTo>
                    <a:pt x="402" y="154"/>
                  </a:lnTo>
                  <a:lnTo>
                    <a:pt x="402" y="154"/>
                  </a:lnTo>
                  <a:lnTo>
                    <a:pt x="406" y="176"/>
                  </a:lnTo>
                  <a:lnTo>
                    <a:pt x="408" y="198"/>
                  </a:lnTo>
                  <a:lnTo>
                    <a:pt x="408" y="220"/>
                  </a:lnTo>
                  <a:lnTo>
                    <a:pt x="404" y="242"/>
                  </a:lnTo>
                  <a:lnTo>
                    <a:pt x="404" y="242"/>
                  </a:lnTo>
                  <a:lnTo>
                    <a:pt x="396" y="272"/>
                  </a:lnTo>
                  <a:lnTo>
                    <a:pt x="382" y="298"/>
                  </a:lnTo>
                  <a:lnTo>
                    <a:pt x="366" y="324"/>
                  </a:lnTo>
                  <a:lnTo>
                    <a:pt x="346" y="346"/>
                  </a:lnTo>
                  <a:lnTo>
                    <a:pt x="346" y="346"/>
                  </a:lnTo>
                  <a:lnTo>
                    <a:pt x="324" y="364"/>
                  </a:lnTo>
                  <a:lnTo>
                    <a:pt x="298" y="380"/>
                  </a:lnTo>
                  <a:lnTo>
                    <a:pt x="298" y="380"/>
                  </a:lnTo>
                  <a:lnTo>
                    <a:pt x="282" y="386"/>
                  </a:lnTo>
                  <a:lnTo>
                    <a:pt x="266" y="392"/>
                  </a:lnTo>
                  <a:lnTo>
                    <a:pt x="250" y="396"/>
                  </a:lnTo>
                  <a:lnTo>
                    <a:pt x="234" y="400"/>
                  </a:lnTo>
                  <a:lnTo>
                    <a:pt x="234" y="400"/>
                  </a:lnTo>
                  <a:lnTo>
                    <a:pt x="212" y="402"/>
                  </a:lnTo>
                  <a:lnTo>
                    <a:pt x="190" y="402"/>
                  </a:lnTo>
                  <a:lnTo>
                    <a:pt x="168" y="398"/>
                  </a:lnTo>
                  <a:lnTo>
                    <a:pt x="146" y="394"/>
                  </a:lnTo>
                  <a:lnTo>
                    <a:pt x="146" y="394"/>
                  </a:lnTo>
                  <a:lnTo>
                    <a:pt x="128" y="388"/>
                  </a:lnTo>
                  <a:lnTo>
                    <a:pt x="128" y="388"/>
                  </a:lnTo>
                  <a:lnTo>
                    <a:pt x="126" y="388"/>
                  </a:lnTo>
                  <a:lnTo>
                    <a:pt x="126" y="388"/>
                  </a:lnTo>
                  <a:lnTo>
                    <a:pt x="110" y="396"/>
                  </a:lnTo>
                  <a:lnTo>
                    <a:pt x="92" y="404"/>
                  </a:lnTo>
                  <a:lnTo>
                    <a:pt x="56" y="414"/>
                  </a:lnTo>
                  <a:lnTo>
                    <a:pt x="56" y="414"/>
                  </a:lnTo>
                  <a:lnTo>
                    <a:pt x="50" y="416"/>
                  </a:lnTo>
                  <a:lnTo>
                    <a:pt x="42" y="416"/>
                  </a:lnTo>
                  <a:lnTo>
                    <a:pt x="42" y="416"/>
                  </a:lnTo>
                  <a:lnTo>
                    <a:pt x="40" y="414"/>
                  </a:lnTo>
                  <a:lnTo>
                    <a:pt x="40" y="414"/>
                  </a:lnTo>
                  <a:lnTo>
                    <a:pt x="40" y="414"/>
                  </a:lnTo>
                  <a:lnTo>
                    <a:pt x="42" y="410"/>
                  </a:lnTo>
                  <a:lnTo>
                    <a:pt x="44" y="406"/>
                  </a:lnTo>
                  <a:lnTo>
                    <a:pt x="44" y="406"/>
                  </a:lnTo>
                  <a:lnTo>
                    <a:pt x="58" y="388"/>
                  </a:lnTo>
                  <a:lnTo>
                    <a:pt x="64" y="380"/>
                  </a:lnTo>
                  <a:lnTo>
                    <a:pt x="70" y="370"/>
                  </a:lnTo>
                  <a:lnTo>
                    <a:pt x="70" y="370"/>
                  </a:lnTo>
                  <a:lnTo>
                    <a:pt x="72" y="364"/>
                  </a:lnTo>
                  <a:lnTo>
                    <a:pt x="74" y="358"/>
                  </a:lnTo>
                  <a:lnTo>
                    <a:pt x="74" y="358"/>
                  </a:lnTo>
                  <a:lnTo>
                    <a:pt x="72" y="354"/>
                  </a:lnTo>
                  <a:lnTo>
                    <a:pt x="72" y="354"/>
                  </a:lnTo>
                  <a:lnTo>
                    <a:pt x="54" y="338"/>
                  </a:lnTo>
                  <a:lnTo>
                    <a:pt x="38" y="318"/>
                  </a:lnTo>
                  <a:lnTo>
                    <a:pt x="24" y="298"/>
                  </a:lnTo>
                  <a:lnTo>
                    <a:pt x="14" y="276"/>
                  </a:lnTo>
                  <a:lnTo>
                    <a:pt x="14" y="276"/>
                  </a:lnTo>
                  <a:lnTo>
                    <a:pt x="4" y="246"/>
                  </a:lnTo>
                  <a:lnTo>
                    <a:pt x="0" y="216"/>
                  </a:lnTo>
                  <a:lnTo>
                    <a:pt x="0" y="216"/>
                  </a:lnTo>
                  <a:lnTo>
                    <a:pt x="0" y="190"/>
                  </a:lnTo>
                  <a:lnTo>
                    <a:pt x="2" y="166"/>
                  </a:lnTo>
                  <a:lnTo>
                    <a:pt x="8" y="140"/>
                  </a:lnTo>
                  <a:lnTo>
                    <a:pt x="18" y="116"/>
                  </a:lnTo>
                  <a:lnTo>
                    <a:pt x="18" y="116"/>
                  </a:lnTo>
                  <a:lnTo>
                    <a:pt x="28" y="96"/>
                  </a:lnTo>
                  <a:lnTo>
                    <a:pt x="42" y="76"/>
                  </a:lnTo>
                  <a:lnTo>
                    <a:pt x="58" y="58"/>
                  </a:lnTo>
                  <a:lnTo>
                    <a:pt x="76" y="44"/>
                  </a:lnTo>
                  <a:lnTo>
                    <a:pt x="76" y="44"/>
                  </a:lnTo>
                  <a:lnTo>
                    <a:pt x="96" y="30"/>
                  </a:lnTo>
                  <a:lnTo>
                    <a:pt x="118" y="18"/>
                  </a:lnTo>
                  <a:lnTo>
                    <a:pt x="140" y="10"/>
                  </a:lnTo>
                  <a:lnTo>
                    <a:pt x="164" y="4"/>
                  </a:lnTo>
                  <a:lnTo>
                    <a:pt x="164" y="4"/>
                  </a:lnTo>
                  <a:lnTo>
                    <a:pt x="194" y="0"/>
                  </a:lnTo>
                  <a:lnTo>
                    <a:pt x="194" y="0"/>
                  </a:lnTo>
                  <a:close/>
                  <a:moveTo>
                    <a:pt x="76" y="112"/>
                  </a:moveTo>
                  <a:lnTo>
                    <a:pt x="76" y="112"/>
                  </a:lnTo>
                  <a:lnTo>
                    <a:pt x="76" y="288"/>
                  </a:lnTo>
                  <a:lnTo>
                    <a:pt x="76" y="288"/>
                  </a:lnTo>
                  <a:lnTo>
                    <a:pt x="330" y="288"/>
                  </a:lnTo>
                  <a:lnTo>
                    <a:pt x="330" y="288"/>
                  </a:lnTo>
                  <a:lnTo>
                    <a:pt x="330" y="112"/>
                  </a:lnTo>
                  <a:lnTo>
                    <a:pt x="330" y="112"/>
                  </a:lnTo>
                  <a:lnTo>
                    <a:pt x="76" y="112"/>
                  </a:lnTo>
                  <a:lnTo>
                    <a:pt x="76" y="1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18"/>
            <p:cNvSpPr>
              <a:spLocks noEditPoints="1"/>
            </p:cNvSpPr>
            <p:nvPr/>
          </p:nvSpPr>
          <p:spPr bwMode="auto">
            <a:xfrm>
              <a:off x="2220913" y="1181100"/>
              <a:ext cx="352425" cy="228600"/>
            </a:xfrm>
            <a:custGeom>
              <a:avLst/>
              <a:gdLst/>
              <a:ahLst/>
              <a:cxnLst>
                <a:cxn ang="0">
                  <a:pos x="0" y="0"/>
                </a:cxn>
                <a:cxn ang="0">
                  <a:pos x="160" y="0"/>
                </a:cxn>
                <a:cxn ang="0">
                  <a:pos x="222" y="0"/>
                </a:cxn>
                <a:cxn ang="0">
                  <a:pos x="222" y="76"/>
                </a:cxn>
                <a:cxn ang="0">
                  <a:pos x="222" y="144"/>
                </a:cxn>
                <a:cxn ang="0">
                  <a:pos x="84" y="144"/>
                </a:cxn>
                <a:cxn ang="0">
                  <a:pos x="0" y="144"/>
                </a:cxn>
                <a:cxn ang="0">
                  <a:pos x="0" y="0"/>
                </a:cxn>
                <a:cxn ang="0">
                  <a:pos x="54" y="18"/>
                </a:cxn>
                <a:cxn ang="0">
                  <a:pos x="36" y="28"/>
                </a:cxn>
                <a:cxn ang="0">
                  <a:pos x="32" y="38"/>
                </a:cxn>
                <a:cxn ang="0">
                  <a:pos x="32" y="48"/>
                </a:cxn>
                <a:cxn ang="0">
                  <a:pos x="44" y="62"/>
                </a:cxn>
                <a:cxn ang="0">
                  <a:pos x="52" y="66"/>
                </a:cxn>
                <a:cxn ang="0">
                  <a:pos x="60" y="66"/>
                </a:cxn>
                <a:cxn ang="0">
                  <a:pos x="70" y="62"/>
                </a:cxn>
                <a:cxn ang="0">
                  <a:pos x="76" y="54"/>
                </a:cxn>
                <a:cxn ang="0">
                  <a:pos x="80" y="46"/>
                </a:cxn>
                <a:cxn ang="0">
                  <a:pos x="80" y="38"/>
                </a:cxn>
                <a:cxn ang="0">
                  <a:pos x="68" y="22"/>
                </a:cxn>
                <a:cxn ang="0">
                  <a:pos x="60" y="18"/>
                </a:cxn>
                <a:cxn ang="0">
                  <a:pos x="54" y="18"/>
                </a:cxn>
                <a:cxn ang="0">
                  <a:pos x="142" y="48"/>
                </a:cxn>
                <a:cxn ang="0">
                  <a:pos x="112" y="94"/>
                </a:cxn>
                <a:cxn ang="0">
                  <a:pos x="106" y="92"/>
                </a:cxn>
                <a:cxn ang="0">
                  <a:pos x="80" y="78"/>
                </a:cxn>
                <a:cxn ang="0">
                  <a:pos x="34" y="124"/>
                </a:cxn>
                <a:cxn ang="0">
                  <a:pos x="32" y="126"/>
                </a:cxn>
                <a:cxn ang="0">
                  <a:pos x="190" y="126"/>
                </a:cxn>
                <a:cxn ang="0">
                  <a:pos x="190" y="124"/>
                </a:cxn>
                <a:cxn ang="0">
                  <a:pos x="144" y="46"/>
                </a:cxn>
                <a:cxn ang="0">
                  <a:pos x="142" y="48"/>
                </a:cxn>
              </a:cxnLst>
              <a:rect l="0" t="0" r="r" b="b"/>
              <a:pathLst>
                <a:path w="222" h="144">
                  <a:moveTo>
                    <a:pt x="0" y="0"/>
                  </a:moveTo>
                  <a:lnTo>
                    <a:pt x="0" y="0"/>
                  </a:lnTo>
                  <a:lnTo>
                    <a:pt x="160" y="0"/>
                  </a:lnTo>
                  <a:lnTo>
                    <a:pt x="160" y="0"/>
                  </a:lnTo>
                  <a:lnTo>
                    <a:pt x="222" y="0"/>
                  </a:lnTo>
                  <a:lnTo>
                    <a:pt x="222" y="0"/>
                  </a:lnTo>
                  <a:lnTo>
                    <a:pt x="222" y="76"/>
                  </a:lnTo>
                  <a:lnTo>
                    <a:pt x="222" y="76"/>
                  </a:lnTo>
                  <a:lnTo>
                    <a:pt x="222" y="144"/>
                  </a:lnTo>
                  <a:lnTo>
                    <a:pt x="222" y="144"/>
                  </a:lnTo>
                  <a:lnTo>
                    <a:pt x="84" y="144"/>
                  </a:lnTo>
                  <a:lnTo>
                    <a:pt x="84" y="144"/>
                  </a:lnTo>
                  <a:lnTo>
                    <a:pt x="0" y="144"/>
                  </a:lnTo>
                  <a:lnTo>
                    <a:pt x="0" y="144"/>
                  </a:lnTo>
                  <a:lnTo>
                    <a:pt x="0" y="0"/>
                  </a:lnTo>
                  <a:lnTo>
                    <a:pt x="0" y="0"/>
                  </a:lnTo>
                  <a:close/>
                  <a:moveTo>
                    <a:pt x="54" y="18"/>
                  </a:moveTo>
                  <a:lnTo>
                    <a:pt x="54" y="18"/>
                  </a:lnTo>
                  <a:lnTo>
                    <a:pt x="44" y="22"/>
                  </a:lnTo>
                  <a:lnTo>
                    <a:pt x="36" y="28"/>
                  </a:lnTo>
                  <a:lnTo>
                    <a:pt x="36" y="28"/>
                  </a:lnTo>
                  <a:lnTo>
                    <a:pt x="32" y="38"/>
                  </a:lnTo>
                  <a:lnTo>
                    <a:pt x="32" y="48"/>
                  </a:lnTo>
                  <a:lnTo>
                    <a:pt x="32" y="48"/>
                  </a:lnTo>
                  <a:lnTo>
                    <a:pt x="36" y="56"/>
                  </a:lnTo>
                  <a:lnTo>
                    <a:pt x="44" y="62"/>
                  </a:lnTo>
                  <a:lnTo>
                    <a:pt x="44" y="62"/>
                  </a:lnTo>
                  <a:lnTo>
                    <a:pt x="52" y="66"/>
                  </a:lnTo>
                  <a:lnTo>
                    <a:pt x="60" y="66"/>
                  </a:lnTo>
                  <a:lnTo>
                    <a:pt x="60" y="66"/>
                  </a:lnTo>
                  <a:lnTo>
                    <a:pt x="64" y="64"/>
                  </a:lnTo>
                  <a:lnTo>
                    <a:pt x="70" y="62"/>
                  </a:lnTo>
                  <a:lnTo>
                    <a:pt x="74" y="58"/>
                  </a:lnTo>
                  <a:lnTo>
                    <a:pt x="76" y="54"/>
                  </a:lnTo>
                  <a:lnTo>
                    <a:pt x="76" y="54"/>
                  </a:lnTo>
                  <a:lnTo>
                    <a:pt x="80" y="46"/>
                  </a:lnTo>
                  <a:lnTo>
                    <a:pt x="80" y="38"/>
                  </a:lnTo>
                  <a:lnTo>
                    <a:pt x="80" y="38"/>
                  </a:lnTo>
                  <a:lnTo>
                    <a:pt x="76" y="28"/>
                  </a:lnTo>
                  <a:lnTo>
                    <a:pt x="68" y="22"/>
                  </a:lnTo>
                  <a:lnTo>
                    <a:pt x="68" y="22"/>
                  </a:lnTo>
                  <a:lnTo>
                    <a:pt x="60" y="18"/>
                  </a:lnTo>
                  <a:lnTo>
                    <a:pt x="54" y="18"/>
                  </a:lnTo>
                  <a:lnTo>
                    <a:pt x="54" y="18"/>
                  </a:lnTo>
                  <a:close/>
                  <a:moveTo>
                    <a:pt x="142" y="48"/>
                  </a:moveTo>
                  <a:lnTo>
                    <a:pt x="142" y="48"/>
                  </a:lnTo>
                  <a:lnTo>
                    <a:pt x="112" y="94"/>
                  </a:lnTo>
                  <a:lnTo>
                    <a:pt x="112" y="94"/>
                  </a:lnTo>
                  <a:lnTo>
                    <a:pt x="106" y="92"/>
                  </a:lnTo>
                  <a:lnTo>
                    <a:pt x="106" y="92"/>
                  </a:lnTo>
                  <a:lnTo>
                    <a:pt x="80" y="78"/>
                  </a:lnTo>
                  <a:lnTo>
                    <a:pt x="80" y="78"/>
                  </a:lnTo>
                  <a:lnTo>
                    <a:pt x="34" y="124"/>
                  </a:lnTo>
                  <a:lnTo>
                    <a:pt x="34" y="124"/>
                  </a:lnTo>
                  <a:lnTo>
                    <a:pt x="32" y="126"/>
                  </a:lnTo>
                  <a:lnTo>
                    <a:pt x="32" y="126"/>
                  </a:lnTo>
                  <a:lnTo>
                    <a:pt x="190" y="126"/>
                  </a:lnTo>
                  <a:lnTo>
                    <a:pt x="190" y="126"/>
                  </a:lnTo>
                  <a:lnTo>
                    <a:pt x="190" y="124"/>
                  </a:lnTo>
                  <a:lnTo>
                    <a:pt x="190" y="124"/>
                  </a:lnTo>
                  <a:lnTo>
                    <a:pt x="144" y="46"/>
                  </a:lnTo>
                  <a:lnTo>
                    <a:pt x="144" y="46"/>
                  </a:lnTo>
                  <a:lnTo>
                    <a:pt x="142" y="48"/>
                  </a:lnTo>
                  <a:lnTo>
                    <a:pt x="142" y="4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42" name="文本框 4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txBox="1"/>
          <p:nvPr/>
        </p:nvSpPr>
        <p:spPr>
          <a:xfrm>
            <a:off x="8230205" y="5715492"/>
            <a:ext cx="2380479" cy="461665"/>
          </a:xfrm>
          <a:prstGeom prst="rect">
            <a:avLst/>
          </a:prstGeom>
          <a:noFill/>
        </p:spPr>
        <p:txBody>
          <a:bodyPr wrap="square" rtlCol="0">
            <a:spAutoFit/>
          </a:bodyPr>
          <a:lstStyle/>
          <a:p>
            <a:pPr algn="ctr">
              <a:lnSpc>
                <a:spcPct val="150000"/>
              </a:lnSpc>
            </a:pPr>
            <a:r>
              <a:rPr lang="en-US" altLang="zh-CN" sz="1600" dirty="0">
                <a:solidFill>
                  <a:schemeClr val="bg1"/>
                </a:solidFill>
                <a:ea typeface="Gulim" panose="020B0600000101010101" pitchFamily="34" charset="-127"/>
              </a:rPr>
              <a:t>Click here to add a title</a:t>
            </a:r>
          </a:p>
        </p:txBody>
      </p:sp>
      <p:sp>
        <p:nvSpPr>
          <p:cNvPr id="43" name="矩形 4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259302" y="2960449"/>
            <a:ext cx="2246419" cy="1062791"/>
          </a:xfrm>
          <a:prstGeom prst="rect">
            <a:avLst/>
          </a:prstGeom>
        </p:spPr>
        <p:txBody>
          <a:bodyPr wrap="square">
            <a:spAutoFit/>
          </a:bodyPr>
          <a:lstStyle/>
          <a:p>
            <a:pPr>
              <a:lnSpc>
                <a:spcPct val="130000"/>
              </a:lnSpc>
              <a:spcAft>
                <a:spcPts val="600"/>
              </a:spcAft>
            </a:pPr>
            <a:r>
              <a:rPr lang="en-US" altLang="zh-CN" sz="1400" dirty="0">
                <a:solidFill>
                  <a:schemeClr val="bg1"/>
                </a:solidFill>
                <a:ea typeface="微软雅黑" panose="020B0503020204020204" pitchFamily="34" charset="-122"/>
              </a:rPr>
              <a:t>1</a:t>
            </a:r>
            <a:r>
              <a:rPr lang="zh-CN" altLang="en-US" sz="1400" dirty="0">
                <a:solidFill>
                  <a:schemeClr val="bg1"/>
                </a:solidFill>
                <a:ea typeface="微软雅黑" panose="020B0503020204020204" pitchFamily="34" charset="-122"/>
              </a:rPr>
              <a:t>、各部分细节实现</a:t>
            </a:r>
            <a:endParaRPr lang="en-US" altLang="zh-CN" sz="1400" dirty="0">
              <a:solidFill>
                <a:schemeClr val="bg1"/>
              </a:solidFill>
              <a:ea typeface="微软雅黑" panose="020B0503020204020204" pitchFamily="34" charset="-122"/>
            </a:endParaRPr>
          </a:p>
          <a:p>
            <a:pPr>
              <a:lnSpc>
                <a:spcPct val="130000"/>
              </a:lnSpc>
              <a:spcAft>
                <a:spcPts val="600"/>
              </a:spcAft>
            </a:pPr>
            <a:r>
              <a:rPr lang="en-US" altLang="zh-CN" sz="1400" b="1" dirty="0">
                <a:solidFill>
                  <a:schemeClr val="bg1"/>
                </a:solidFill>
                <a:ea typeface="微软雅黑" panose="020B0503020204020204" pitchFamily="34" charset="-122"/>
              </a:rPr>
              <a:t>2</a:t>
            </a:r>
            <a:r>
              <a:rPr lang="zh-CN" altLang="en-US" sz="1400" b="1" dirty="0">
                <a:solidFill>
                  <a:schemeClr val="bg1"/>
                </a:solidFill>
                <a:ea typeface="微软雅黑" panose="020B0503020204020204" pitchFamily="34" charset="-122"/>
              </a:rPr>
              <a:t>、</a:t>
            </a:r>
            <a:r>
              <a:rPr lang="zh-CN" altLang="en-US" sz="1400" dirty="0">
                <a:solidFill>
                  <a:schemeClr val="bg1"/>
                </a:solidFill>
                <a:ea typeface="微软雅黑" panose="020B0503020204020204" pitchFamily="34" charset="-122"/>
              </a:rPr>
              <a:t>通信协议</a:t>
            </a:r>
            <a:endParaRPr lang="en-US" altLang="zh-CN" sz="1400" dirty="0">
              <a:solidFill>
                <a:schemeClr val="bg1"/>
              </a:solidFill>
              <a:ea typeface="微软雅黑" panose="020B0503020204020204" pitchFamily="34" charset="-122"/>
            </a:endParaRPr>
          </a:p>
          <a:p>
            <a:pPr>
              <a:lnSpc>
                <a:spcPct val="130000"/>
              </a:lnSpc>
              <a:spcAft>
                <a:spcPts val="600"/>
              </a:spcAft>
            </a:pPr>
            <a:r>
              <a:rPr lang="en-US" altLang="zh-CN" sz="1400" dirty="0">
                <a:solidFill>
                  <a:schemeClr val="bg1"/>
                </a:solidFill>
                <a:ea typeface="微软雅黑" panose="020B0503020204020204" pitchFamily="34" charset="-122"/>
              </a:rPr>
              <a:t>3</a:t>
            </a:r>
            <a:r>
              <a:rPr lang="zh-CN" altLang="en-US" sz="1400" dirty="0">
                <a:solidFill>
                  <a:schemeClr val="bg1"/>
                </a:solidFill>
                <a:ea typeface="微软雅黑" panose="020B0503020204020204" pitchFamily="34" charset="-122"/>
              </a:rPr>
              <a:t>、数据帧格式</a:t>
            </a:r>
          </a:p>
        </p:txBody>
      </p:sp>
      <p:sp>
        <p:nvSpPr>
          <p:cNvPr id="44" name="矩形 43"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1035613" y="5242414"/>
            <a:ext cx="2981403" cy="946156"/>
          </a:xfrm>
          <a:prstGeom prst="rect">
            <a:avLst/>
          </a:prstGeom>
        </p:spPr>
        <p:txBody>
          <a:bodyPr wrap="square">
            <a:spAutoFit/>
          </a:bodyPr>
          <a:lstStyle/>
          <a:p>
            <a:pPr>
              <a:lnSpc>
                <a:spcPct val="130000"/>
              </a:lnSpc>
              <a:spcAft>
                <a:spcPts val="600"/>
              </a:spcAft>
            </a:pPr>
            <a:r>
              <a:rPr lang="en-US" altLang="zh-CN" sz="1200" dirty="0">
                <a:solidFill>
                  <a:schemeClr val="bg1"/>
                </a:solidFill>
                <a:ea typeface="微软雅黑" panose="020B0503020204020204" pitchFamily="34" charset="-122"/>
              </a:rPr>
              <a:t>1</a:t>
            </a:r>
            <a:r>
              <a:rPr lang="zh-CN" altLang="en-US" sz="1200" dirty="0">
                <a:solidFill>
                  <a:schemeClr val="bg1"/>
                </a:solidFill>
                <a:ea typeface="微软雅黑" panose="020B0503020204020204" pitchFamily="34" charset="-122"/>
              </a:rPr>
              <a:t>、三参量九通道的参数设置</a:t>
            </a:r>
            <a:endParaRPr lang="en-US" altLang="zh-CN" sz="1200" dirty="0">
              <a:solidFill>
                <a:schemeClr val="bg1"/>
              </a:solidFill>
              <a:ea typeface="微软雅黑" panose="020B0503020204020204" pitchFamily="34" charset="-122"/>
            </a:endParaRPr>
          </a:p>
          <a:p>
            <a:pPr>
              <a:lnSpc>
                <a:spcPct val="130000"/>
              </a:lnSpc>
              <a:spcAft>
                <a:spcPts val="600"/>
              </a:spcAft>
            </a:pPr>
            <a:r>
              <a:rPr lang="en-US" altLang="zh-CN" sz="1200" dirty="0">
                <a:solidFill>
                  <a:schemeClr val="bg1"/>
                </a:solidFill>
                <a:ea typeface="微软雅黑" panose="020B0503020204020204" pitchFamily="34" charset="-122"/>
              </a:rPr>
              <a:t>2</a:t>
            </a:r>
            <a:r>
              <a:rPr lang="zh-CN" altLang="en-US" sz="1200" dirty="0">
                <a:solidFill>
                  <a:schemeClr val="bg1"/>
                </a:solidFill>
                <a:ea typeface="微软雅黑" panose="020B0503020204020204" pitchFamily="34" charset="-122"/>
              </a:rPr>
              <a:t>、各个设置的警告信息，以及限制参数</a:t>
            </a:r>
            <a:endParaRPr lang="en-US" altLang="zh-CN" sz="1200" dirty="0">
              <a:solidFill>
                <a:schemeClr val="bg1"/>
              </a:solidFill>
              <a:ea typeface="微软雅黑" panose="020B0503020204020204" pitchFamily="34" charset="-122"/>
            </a:endParaRPr>
          </a:p>
          <a:p>
            <a:pPr>
              <a:lnSpc>
                <a:spcPct val="130000"/>
              </a:lnSpc>
              <a:spcAft>
                <a:spcPts val="600"/>
              </a:spcAft>
            </a:pPr>
            <a:r>
              <a:rPr lang="en-US" altLang="zh-CN" sz="1200" dirty="0">
                <a:solidFill>
                  <a:schemeClr val="bg1"/>
                </a:solidFill>
                <a:ea typeface="微软雅黑" panose="020B0503020204020204" pitchFamily="34" charset="-122"/>
              </a:rPr>
              <a:t>3</a:t>
            </a:r>
            <a:r>
              <a:rPr lang="zh-CN" altLang="en-US" sz="1200" dirty="0">
                <a:solidFill>
                  <a:schemeClr val="bg1"/>
                </a:solidFill>
                <a:ea typeface="微软雅黑" panose="020B0503020204020204" pitchFamily="34" charset="-122"/>
              </a:rPr>
              <a:t>、各个按钮的功能设置</a:t>
            </a:r>
          </a:p>
        </p:txBody>
      </p:sp>
      <p:sp>
        <p:nvSpPr>
          <p:cNvPr id="45" name="矩形 4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SpPr/>
          <p:nvPr/>
        </p:nvSpPr>
        <p:spPr>
          <a:xfrm>
            <a:off x="4356845" y="5177275"/>
            <a:ext cx="3072316" cy="1108701"/>
          </a:xfrm>
          <a:prstGeom prst="rect">
            <a:avLst/>
          </a:prstGeom>
        </p:spPr>
        <p:txBody>
          <a:bodyPr wrap="square">
            <a:spAutoFit/>
          </a:bodyPr>
          <a:lstStyle/>
          <a:p>
            <a:pPr>
              <a:lnSpc>
                <a:spcPct val="130000"/>
              </a:lnSpc>
              <a:spcAft>
                <a:spcPts val="600"/>
              </a:spcAft>
            </a:pPr>
            <a:r>
              <a:rPr lang="en-US" altLang="zh-CN" sz="1100" dirty="0">
                <a:solidFill>
                  <a:schemeClr val="bg1"/>
                </a:solidFill>
                <a:ea typeface="微软雅黑" panose="020B0503020204020204" pitchFamily="34" charset="-122"/>
              </a:rPr>
              <a:t>1</a:t>
            </a:r>
            <a:r>
              <a:rPr lang="zh-CN" altLang="en-US" sz="1100" dirty="0">
                <a:solidFill>
                  <a:schemeClr val="bg1"/>
                </a:solidFill>
                <a:ea typeface="微软雅黑" panose="020B0503020204020204" pitchFamily="34" charset="-122"/>
              </a:rPr>
              <a:t>、采用网口</a:t>
            </a:r>
            <a:r>
              <a:rPr lang="en-US" altLang="zh-CN" sz="1100" dirty="0">
                <a:solidFill>
                  <a:schemeClr val="bg1"/>
                </a:solidFill>
                <a:ea typeface="微软雅黑" panose="020B0503020204020204" pitchFamily="34" charset="-122"/>
              </a:rPr>
              <a:t>TCP/IP</a:t>
            </a:r>
            <a:r>
              <a:rPr lang="zh-CN" altLang="en-US" sz="1100" dirty="0">
                <a:solidFill>
                  <a:schemeClr val="bg1"/>
                </a:solidFill>
                <a:ea typeface="微软雅黑" panose="020B0503020204020204" pitchFamily="34" charset="-122"/>
              </a:rPr>
              <a:t>通信，上位机需要同时做客户端以及服务器，既能监听连接也能主动连接。</a:t>
            </a:r>
            <a:endParaRPr lang="en-US" altLang="zh-CN" sz="1100" dirty="0">
              <a:solidFill>
                <a:schemeClr val="bg1"/>
              </a:solidFill>
              <a:ea typeface="微软雅黑" panose="020B0503020204020204" pitchFamily="34" charset="-122"/>
            </a:endParaRPr>
          </a:p>
          <a:p>
            <a:pPr>
              <a:lnSpc>
                <a:spcPct val="130000"/>
              </a:lnSpc>
              <a:spcAft>
                <a:spcPts val="600"/>
              </a:spcAft>
            </a:pPr>
            <a:r>
              <a:rPr lang="en-US" altLang="zh-CN" sz="1100" dirty="0">
                <a:solidFill>
                  <a:schemeClr val="bg1"/>
                </a:solidFill>
                <a:ea typeface="微软雅黑" panose="020B0503020204020204" pitchFamily="34" charset="-122"/>
              </a:rPr>
              <a:t>2</a:t>
            </a:r>
            <a:r>
              <a:rPr lang="zh-CN" altLang="en-US" sz="1100" dirty="0">
                <a:solidFill>
                  <a:schemeClr val="bg1"/>
                </a:solidFill>
                <a:ea typeface="微软雅黑" panose="020B0503020204020204" pitchFamily="34" charset="-122"/>
              </a:rPr>
              <a:t>、通过局域网组网实现电脑控制多个控制器</a:t>
            </a:r>
            <a:endParaRPr lang="en-US" altLang="zh-CN" sz="1100" dirty="0">
              <a:solidFill>
                <a:schemeClr val="bg1"/>
              </a:solidFill>
              <a:ea typeface="微软雅黑" panose="020B0503020204020204" pitchFamily="34" charset="-122"/>
            </a:endParaRPr>
          </a:p>
          <a:p>
            <a:pPr>
              <a:lnSpc>
                <a:spcPct val="130000"/>
              </a:lnSpc>
              <a:spcAft>
                <a:spcPts val="600"/>
              </a:spcAft>
            </a:pPr>
            <a:r>
              <a:rPr lang="en-US" altLang="zh-CN" sz="1100" dirty="0">
                <a:solidFill>
                  <a:schemeClr val="bg1"/>
                </a:solidFill>
                <a:ea typeface="微软雅黑" panose="020B0503020204020204" pitchFamily="34" charset="-122"/>
              </a:rPr>
              <a:t>3</a:t>
            </a:r>
            <a:r>
              <a:rPr lang="zh-CN" altLang="en-US" sz="1100" dirty="0">
                <a:solidFill>
                  <a:schemeClr val="bg1"/>
                </a:solidFill>
                <a:ea typeface="微软雅黑" panose="020B0503020204020204" pitchFamily="34" charset="-122"/>
              </a:rPr>
              <a:t>、考虑并发服务器，以及数据传输带宽等问题</a:t>
            </a:r>
          </a:p>
        </p:txBody>
      </p:sp>
      <p:pic>
        <p:nvPicPr>
          <p:cNvPr id="46" name="图片 4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7415" y="1966053"/>
            <a:ext cx="6983646" cy="2152145"/>
          </a:xfrm>
          <a:prstGeom prst="rect">
            <a:avLst/>
          </a:prstGeom>
          <a:effectLst>
            <a:outerShdw blurRad="254000" dist="88900" dir="8100000" algn="ctr" rotWithShape="0">
              <a:srgbClr val="000000">
                <a:alpha val="36000"/>
              </a:srgbClr>
            </a:outerShdw>
          </a:effectLst>
        </p:spPr>
      </p:pic>
      <p:sp>
        <p:nvSpPr>
          <p:cNvPr id="2" name="e7d195523061f1c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hidden="1"/>
          <p:cNvSpPr txBox="1"/>
          <p:nvPr/>
        </p:nvSpPr>
        <p:spPr>
          <a:xfrm>
            <a:off x="-355600" y="1803400"/>
            <a:ext cx="293927" cy="1016000"/>
          </a:xfrm>
          <a:prstGeom prst="rect">
            <a:avLst/>
          </a:prstGeom>
          <a:noFill/>
        </p:spPr>
        <p:txBody>
          <a:bodyPr vert="wordArtVert" rtlCol="0">
            <a:spAutoFit/>
          </a:bodyPr>
          <a:lstStyle/>
          <a:p>
            <a:r>
              <a:rPr lang="en-US" altLang="zh-CN" sz="100"/>
              <a:t>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a:t>
            </a:r>
            <a:endParaRPr lang="zh-CN" altLang="en-US" sz="100"/>
          </a:p>
        </p:txBody>
      </p:sp>
      <p:grpSp>
        <p:nvGrpSpPr>
          <p:cNvPr id="69" name="组合 6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0CBE9D69-450D-4322-8C76-CCE150F2BDFA}"/>
              </a:ext>
            </a:extLst>
          </p:cNvPr>
          <p:cNvGrpSpPr/>
          <p:nvPr/>
        </p:nvGrpSpPr>
        <p:grpSpPr>
          <a:xfrm>
            <a:off x="489281" y="505880"/>
            <a:ext cx="770021" cy="770021"/>
            <a:chOff x="481263" y="417094"/>
            <a:chExt cx="962526" cy="962526"/>
          </a:xfrm>
        </p:grpSpPr>
        <p:sp>
          <p:nvSpPr>
            <p:cNvPr id="70" name="椭圆 69">
              <a:extLst>
                <a:ext uri="{FF2B5EF4-FFF2-40B4-BE49-F238E27FC236}">
                  <a16:creationId xmlns:a16="http://schemas.microsoft.com/office/drawing/2014/main" id="{53D955F8-6C0C-46D6-AC35-047DE737C8E0}"/>
                </a:ext>
              </a:extLst>
            </p:cNvPr>
            <p:cNvSpPr/>
            <p:nvPr/>
          </p:nvSpPr>
          <p:spPr>
            <a:xfrm>
              <a:off x="481263" y="417094"/>
              <a:ext cx="962526" cy="962526"/>
            </a:xfrm>
            <a:prstGeom prst="ellipse">
              <a:avLst/>
            </a:pr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Freeform 115">
              <a:extLst>
                <a:ext uri="{FF2B5EF4-FFF2-40B4-BE49-F238E27FC236}">
                  <a16:creationId xmlns:a16="http://schemas.microsoft.com/office/drawing/2014/main" id="{97050365-3797-402E-B4E0-F2E99461063A}"/>
                </a:ext>
              </a:extLst>
            </p:cNvPr>
            <p:cNvSpPr>
              <a:spLocks/>
            </p:cNvSpPr>
            <p:nvPr/>
          </p:nvSpPr>
          <p:spPr bwMode="auto">
            <a:xfrm>
              <a:off x="692379" y="538161"/>
              <a:ext cx="540294" cy="720392"/>
            </a:xfrm>
            <a:custGeom>
              <a:avLst/>
              <a:gdLst>
                <a:gd name="T0" fmla="*/ 98 w 114"/>
                <a:gd name="T1" fmla="*/ 4 h 152"/>
                <a:gd name="T2" fmla="*/ 95 w 114"/>
                <a:gd name="T3" fmla="*/ 0 h 152"/>
                <a:gd name="T4" fmla="*/ 104 w 114"/>
                <a:gd name="T5" fmla="*/ 37 h 152"/>
                <a:gd name="T6" fmla="*/ 83 w 114"/>
                <a:gd name="T7" fmla="*/ 26 h 152"/>
                <a:gd name="T8" fmla="*/ 86 w 114"/>
                <a:gd name="T9" fmla="*/ 27 h 152"/>
                <a:gd name="T10" fmla="*/ 99 w 114"/>
                <a:gd name="T11" fmla="*/ 41 h 152"/>
                <a:gd name="T12" fmla="*/ 103 w 114"/>
                <a:gd name="T13" fmla="*/ 55 h 152"/>
                <a:gd name="T14" fmla="*/ 83 w 114"/>
                <a:gd name="T15" fmla="*/ 76 h 152"/>
                <a:gd name="T16" fmla="*/ 72 w 114"/>
                <a:gd name="T17" fmla="*/ 70 h 152"/>
                <a:gd name="T18" fmla="*/ 70 w 114"/>
                <a:gd name="T19" fmla="*/ 62 h 152"/>
                <a:gd name="T20" fmla="*/ 70 w 114"/>
                <a:gd name="T21" fmla="*/ 65 h 152"/>
                <a:gd name="T22" fmla="*/ 69 w 114"/>
                <a:gd name="T23" fmla="*/ 78 h 152"/>
                <a:gd name="T24" fmla="*/ 66 w 114"/>
                <a:gd name="T25" fmla="*/ 86 h 152"/>
                <a:gd name="T26" fmla="*/ 48 w 114"/>
                <a:gd name="T27" fmla="*/ 78 h 152"/>
                <a:gd name="T28" fmla="*/ 48 w 114"/>
                <a:gd name="T29" fmla="*/ 66 h 152"/>
                <a:gd name="T30" fmla="*/ 47 w 114"/>
                <a:gd name="T31" fmla="*/ 62 h 152"/>
                <a:gd name="T32" fmla="*/ 46 w 114"/>
                <a:gd name="T33" fmla="*/ 67 h 152"/>
                <a:gd name="T34" fmla="*/ 33 w 114"/>
                <a:gd name="T35" fmla="*/ 75 h 152"/>
                <a:gd name="T36" fmla="*/ 16 w 114"/>
                <a:gd name="T37" fmla="*/ 63 h 152"/>
                <a:gd name="T38" fmla="*/ 14 w 114"/>
                <a:gd name="T39" fmla="*/ 46 h 152"/>
                <a:gd name="T40" fmla="*/ 31 w 114"/>
                <a:gd name="T41" fmla="*/ 27 h 152"/>
                <a:gd name="T42" fmla="*/ 33 w 114"/>
                <a:gd name="T43" fmla="*/ 26 h 152"/>
                <a:gd name="T44" fmla="*/ 11 w 114"/>
                <a:gd name="T45" fmla="*/ 37 h 152"/>
                <a:gd name="T46" fmla="*/ 21 w 114"/>
                <a:gd name="T47" fmla="*/ 1 h 152"/>
                <a:gd name="T48" fmla="*/ 19 w 114"/>
                <a:gd name="T49" fmla="*/ 2 h 152"/>
                <a:gd name="T50" fmla="*/ 2 w 114"/>
                <a:gd name="T51" fmla="*/ 43 h 152"/>
                <a:gd name="T52" fmla="*/ 15 w 114"/>
                <a:gd name="T53" fmla="*/ 74 h 152"/>
                <a:gd name="T54" fmla="*/ 24 w 114"/>
                <a:gd name="T55" fmla="*/ 81 h 152"/>
                <a:gd name="T56" fmla="*/ 43 w 114"/>
                <a:gd name="T57" fmla="*/ 91 h 152"/>
                <a:gd name="T58" fmla="*/ 40 w 114"/>
                <a:gd name="T59" fmla="*/ 94 h 152"/>
                <a:gd name="T60" fmla="*/ 15 w 114"/>
                <a:gd name="T61" fmla="*/ 79 h 152"/>
                <a:gd name="T62" fmla="*/ 12 w 114"/>
                <a:gd name="T63" fmla="*/ 78 h 152"/>
                <a:gd name="T64" fmla="*/ 29 w 114"/>
                <a:gd name="T65" fmla="*/ 96 h 152"/>
                <a:gd name="T66" fmla="*/ 34 w 114"/>
                <a:gd name="T67" fmla="*/ 102 h 152"/>
                <a:gd name="T68" fmla="*/ 37 w 114"/>
                <a:gd name="T69" fmla="*/ 106 h 152"/>
                <a:gd name="T70" fmla="*/ 41 w 114"/>
                <a:gd name="T71" fmla="*/ 107 h 152"/>
                <a:gd name="T72" fmla="*/ 42 w 114"/>
                <a:gd name="T73" fmla="*/ 124 h 152"/>
                <a:gd name="T74" fmla="*/ 50 w 114"/>
                <a:gd name="T75" fmla="*/ 146 h 152"/>
                <a:gd name="T76" fmla="*/ 51 w 114"/>
                <a:gd name="T77" fmla="*/ 147 h 152"/>
                <a:gd name="T78" fmla="*/ 67 w 114"/>
                <a:gd name="T79" fmla="*/ 147 h 152"/>
                <a:gd name="T80" fmla="*/ 68 w 114"/>
                <a:gd name="T81" fmla="*/ 146 h 152"/>
                <a:gd name="T82" fmla="*/ 75 w 114"/>
                <a:gd name="T83" fmla="*/ 125 h 152"/>
                <a:gd name="T84" fmla="*/ 76 w 114"/>
                <a:gd name="T85" fmla="*/ 107 h 152"/>
                <a:gd name="T86" fmla="*/ 80 w 114"/>
                <a:gd name="T87" fmla="*/ 105 h 152"/>
                <a:gd name="T88" fmla="*/ 88 w 114"/>
                <a:gd name="T89" fmla="*/ 96 h 152"/>
                <a:gd name="T90" fmla="*/ 103 w 114"/>
                <a:gd name="T91" fmla="*/ 78 h 152"/>
                <a:gd name="T92" fmla="*/ 103 w 114"/>
                <a:gd name="T93" fmla="*/ 78 h 152"/>
                <a:gd name="T94" fmla="*/ 103 w 114"/>
                <a:gd name="T95" fmla="*/ 78 h 152"/>
                <a:gd name="T96" fmla="*/ 103 w 114"/>
                <a:gd name="T97" fmla="*/ 78 h 152"/>
                <a:gd name="T98" fmla="*/ 99 w 114"/>
                <a:gd name="T99" fmla="*/ 79 h 152"/>
                <a:gd name="T100" fmla="*/ 77 w 114"/>
                <a:gd name="T101" fmla="*/ 94 h 152"/>
                <a:gd name="T102" fmla="*/ 74 w 114"/>
                <a:gd name="T103" fmla="*/ 91 h 152"/>
                <a:gd name="T104" fmla="*/ 77 w 114"/>
                <a:gd name="T105" fmla="*/ 89 h 152"/>
                <a:gd name="T106" fmla="*/ 100 w 114"/>
                <a:gd name="T107" fmla="*/ 75 h 152"/>
                <a:gd name="T108" fmla="*/ 113 w 114"/>
                <a:gd name="T109" fmla="*/ 44 h 152"/>
                <a:gd name="T110" fmla="*/ 98 w 114"/>
                <a:gd name="T111" fmla="*/ 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52">
                  <a:moveTo>
                    <a:pt x="98" y="4"/>
                  </a:moveTo>
                  <a:cubicBezTo>
                    <a:pt x="97" y="2"/>
                    <a:pt x="96" y="1"/>
                    <a:pt x="95" y="0"/>
                  </a:cubicBezTo>
                  <a:cubicBezTo>
                    <a:pt x="101" y="12"/>
                    <a:pt x="104" y="24"/>
                    <a:pt x="104" y="37"/>
                  </a:cubicBezTo>
                  <a:cubicBezTo>
                    <a:pt x="92" y="28"/>
                    <a:pt x="88" y="26"/>
                    <a:pt x="83" y="26"/>
                  </a:cubicBezTo>
                  <a:cubicBezTo>
                    <a:pt x="84" y="26"/>
                    <a:pt x="85" y="27"/>
                    <a:pt x="86" y="27"/>
                  </a:cubicBezTo>
                  <a:cubicBezTo>
                    <a:pt x="92" y="31"/>
                    <a:pt x="96" y="35"/>
                    <a:pt x="99" y="41"/>
                  </a:cubicBezTo>
                  <a:cubicBezTo>
                    <a:pt x="102" y="46"/>
                    <a:pt x="104" y="50"/>
                    <a:pt x="103" y="55"/>
                  </a:cubicBezTo>
                  <a:cubicBezTo>
                    <a:pt x="102" y="64"/>
                    <a:pt x="92" y="74"/>
                    <a:pt x="83" y="76"/>
                  </a:cubicBezTo>
                  <a:cubicBezTo>
                    <a:pt x="77" y="77"/>
                    <a:pt x="73" y="75"/>
                    <a:pt x="72" y="70"/>
                  </a:cubicBezTo>
                  <a:cubicBezTo>
                    <a:pt x="71" y="67"/>
                    <a:pt x="71" y="65"/>
                    <a:pt x="70" y="62"/>
                  </a:cubicBezTo>
                  <a:cubicBezTo>
                    <a:pt x="70" y="63"/>
                    <a:pt x="70" y="64"/>
                    <a:pt x="70" y="65"/>
                  </a:cubicBezTo>
                  <a:cubicBezTo>
                    <a:pt x="70" y="69"/>
                    <a:pt x="70" y="74"/>
                    <a:pt x="69" y="78"/>
                  </a:cubicBezTo>
                  <a:cubicBezTo>
                    <a:pt x="69" y="81"/>
                    <a:pt x="69" y="84"/>
                    <a:pt x="66" y="86"/>
                  </a:cubicBezTo>
                  <a:cubicBezTo>
                    <a:pt x="58" y="91"/>
                    <a:pt x="49" y="87"/>
                    <a:pt x="48" y="78"/>
                  </a:cubicBezTo>
                  <a:cubicBezTo>
                    <a:pt x="48" y="74"/>
                    <a:pt x="48" y="70"/>
                    <a:pt x="48" y="66"/>
                  </a:cubicBezTo>
                  <a:cubicBezTo>
                    <a:pt x="48" y="64"/>
                    <a:pt x="47" y="63"/>
                    <a:pt x="47" y="62"/>
                  </a:cubicBezTo>
                  <a:cubicBezTo>
                    <a:pt x="47" y="63"/>
                    <a:pt x="47" y="65"/>
                    <a:pt x="46" y="67"/>
                  </a:cubicBezTo>
                  <a:cubicBezTo>
                    <a:pt x="46" y="75"/>
                    <a:pt x="41" y="77"/>
                    <a:pt x="33" y="75"/>
                  </a:cubicBezTo>
                  <a:cubicBezTo>
                    <a:pt x="26" y="74"/>
                    <a:pt x="20" y="69"/>
                    <a:pt x="16" y="63"/>
                  </a:cubicBezTo>
                  <a:cubicBezTo>
                    <a:pt x="12" y="58"/>
                    <a:pt x="12" y="52"/>
                    <a:pt x="14" y="46"/>
                  </a:cubicBezTo>
                  <a:cubicBezTo>
                    <a:pt x="17" y="37"/>
                    <a:pt x="24" y="31"/>
                    <a:pt x="31" y="27"/>
                  </a:cubicBezTo>
                  <a:cubicBezTo>
                    <a:pt x="32" y="26"/>
                    <a:pt x="33" y="26"/>
                    <a:pt x="33" y="26"/>
                  </a:cubicBezTo>
                  <a:cubicBezTo>
                    <a:pt x="25" y="27"/>
                    <a:pt x="18" y="32"/>
                    <a:pt x="11" y="37"/>
                  </a:cubicBezTo>
                  <a:cubicBezTo>
                    <a:pt x="12" y="24"/>
                    <a:pt x="15" y="13"/>
                    <a:pt x="21" y="1"/>
                  </a:cubicBezTo>
                  <a:cubicBezTo>
                    <a:pt x="20" y="2"/>
                    <a:pt x="20" y="2"/>
                    <a:pt x="19" y="2"/>
                  </a:cubicBezTo>
                  <a:cubicBezTo>
                    <a:pt x="11" y="14"/>
                    <a:pt x="4" y="28"/>
                    <a:pt x="2" y="43"/>
                  </a:cubicBezTo>
                  <a:cubicBezTo>
                    <a:pt x="0" y="56"/>
                    <a:pt x="4" y="67"/>
                    <a:pt x="15" y="74"/>
                  </a:cubicBezTo>
                  <a:cubicBezTo>
                    <a:pt x="18" y="77"/>
                    <a:pt x="21" y="79"/>
                    <a:pt x="24" y="81"/>
                  </a:cubicBezTo>
                  <a:cubicBezTo>
                    <a:pt x="31" y="84"/>
                    <a:pt x="37" y="88"/>
                    <a:pt x="43" y="91"/>
                  </a:cubicBezTo>
                  <a:cubicBezTo>
                    <a:pt x="42" y="92"/>
                    <a:pt x="41" y="93"/>
                    <a:pt x="40" y="94"/>
                  </a:cubicBezTo>
                  <a:cubicBezTo>
                    <a:pt x="32" y="88"/>
                    <a:pt x="25" y="82"/>
                    <a:pt x="15" y="79"/>
                  </a:cubicBezTo>
                  <a:cubicBezTo>
                    <a:pt x="14" y="79"/>
                    <a:pt x="13" y="78"/>
                    <a:pt x="12" y="78"/>
                  </a:cubicBezTo>
                  <a:cubicBezTo>
                    <a:pt x="14" y="85"/>
                    <a:pt x="21" y="93"/>
                    <a:pt x="29" y="96"/>
                  </a:cubicBezTo>
                  <a:cubicBezTo>
                    <a:pt x="31" y="98"/>
                    <a:pt x="32" y="100"/>
                    <a:pt x="34" y="102"/>
                  </a:cubicBezTo>
                  <a:cubicBezTo>
                    <a:pt x="35" y="103"/>
                    <a:pt x="36" y="104"/>
                    <a:pt x="37" y="106"/>
                  </a:cubicBezTo>
                  <a:cubicBezTo>
                    <a:pt x="38" y="106"/>
                    <a:pt x="40" y="106"/>
                    <a:pt x="41" y="107"/>
                  </a:cubicBezTo>
                  <a:cubicBezTo>
                    <a:pt x="41" y="108"/>
                    <a:pt x="40" y="119"/>
                    <a:pt x="42" y="124"/>
                  </a:cubicBezTo>
                  <a:cubicBezTo>
                    <a:pt x="41" y="123"/>
                    <a:pt x="41" y="140"/>
                    <a:pt x="50" y="146"/>
                  </a:cubicBezTo>
                  <a:cubicBezTo>
                    <a:pt x="50" y="146"/>
                    <a:pt x="51" y="147"/>
                    <a:pt x="51" y="147"/>
                  </a:cubicBezTo>
                  <a:cubicBezTo>
                    <a:pt x="55" y="152"/>
                    <a:pt x="63" y="152"/>
                    <a:pt x="67" y="147"/>
                  </a:cubicBezTo>
                  <a:cubicBezTo>
                    <a:pt x="67" y="146"/>
                    <a:pt x="68" y="146"/>
                    <a:pt x="68" y="146"/>
                  </a:cubicBezTo>
                  <a:cubicBezTo>
                    <a:pt x="75" y="140"/>
                    <a:pt x="76" y="124"/>
                    <a:pt x="75" y="125"/>
                  </a:cubicBezTo>
                  <a:cubicBezTo>
                    <a:pt x="77" y="117"/>
                    <a:pt x="76" y="108"/>
                    <a:pt x="76" y="107"/>
                  </a:cubicBezTo>
                  <a:cubicBezTo>
                    <a:pt x="77" y="106"/>
                    <a:pt x="79" y="106"/>
                    <a:pt x="80" y="105"/>
                  </a:cubicBezTo>
                  <a:cubicBezTo>
                    <a:pt x="83" y="102"/>
                    <a:pt x="86" y="99"/>
                    <a:pt x="88" y="96"/>
                  </a:cubicBezTo>
                  <a:cubicBezTo>
                    <a:pt x="96" y="92"/>
                    <a:pt x="102" y="85"/>
                    <a:pt x="103" y="78"/>
                  </a:cubicBezTo>
                  <a:cubicBezTo>
                    <a:pt x="103" y="78"/>
                    <a:pt x="103" y="78"/>
                    <a:pt x="103" y="78"/>
                  </a:cubicBezTo>
                  <a:cubicBezTo>
                    <a:pt x="103" y="78"/>
                    <a:pt x="103" y="78"/>
                    <a:pt x="103" y="78"/>
                  </a:cubicBezTo>
                  <a:cubicBezTo>
                    <a:pt x="103" y="78"/>
                    <a:pt x="103" y="78"/>
                    <a:pt x="103" y="78"/>
                  </a:cubicBezTo>
                  <a:cubicBezTo>
                    <a:pt x="102" y="78"/>
                    <a:pt x="100" y="79"/>
                    <a:pt x="99" y="79"/>
                  </a:cubicBezTo>
                  <a:cubicBezTo>
                    <a:pt x="91" y="83"/>
                    <a:pt x="84" y="89"/>
                    <a:pt x="77" y="94"/>
                  </a:cubicBezTo>
                  <a:cubicBezTo>
                    <a:pt x="76" y="93"/>
                    <a:pt x="75" y="92"/>
                    <a:pt x="74" y="91"/>
                  </a:cubicBezTo>
                  <a:cubicBezTo>
                    <a:pt x="75" y="90"/>
                    <a:pt x="76" y="90"/>
                    <a:pt x="77" y="89"/>
                  </a:cubicBezTo>
                  <a:cubicBezTo>
                    <a:pt x="85" y="85"/>
                    <a:pt x="92" y="80"/>
                    <a:pt x="100" y="75"/>
                  </a:cubicBezTo>
                  <a:cubicBezTo>
                    <a:pt x="111" y="67"/>
                    <a:pt x="114" y="57"/>
                    <a:pt x="113" y="44"/>
                  </a:cubicBezTo>
                  <a:cubicBezTo>
                    <a:pt x="111" y="29"/>
                    <a:pt x="105" y="16"/>
                    <a:pt x="9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2" name="文本框 7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356C2C08-F580-42CB-99C3-5F6C9EC28413}"/>
              </a:ext>
            </a:extLst>
          </p:cNvPr>
          <p:cNvSpPr txBox="1"/>
          <p:nvPr/>
        </p:nvSpPr>
        <p:spPr>
          <a:xfrm>
            <a:off x="1347536" y="465221"/>
            <a:ext cx="4467728" cy="646331"/>
          </a:xfrm>
          <a:prstGeom prst="rect">
            <a:avLst/>
          </a:prstGeom>
          <a:noFill/>
        </p:spPr>
        <p:txBody>
          <a:bodyPr wrap="square" rtlCol="0">
            <a:spAutoFit/>
          </a:bodyPr>
          <a:lstStyle/>
          <a:p>
            <a:r>
              <a:rPr lang="en-US" altLang="zh-CN" sz="3600" b="1" spc="300" dirty="0">
                <a:solidFill>
                  <a:srgbClr val="AF4343"/>
                </a:solidFill>
                <a:latin typeface="Miriam" panose="020B0502050101010101" pitchFamily="34" charset="-79"/>
                <a:cs typeface="Miriam" panose="020B0502050101010101" pitchFamily="34" charset="-79"/>
              </a:rPr>
              <a:t>EXPECTATION</a:t>
            </a:r>
            <a:endParaRPr lang="zh-CN" altLang="en-US" sz="2800" b="1" spc="300" dirty="0">
              <a:solidFill>
                <a:srgbClr val="AF4343"/>
              </a:solidFill>
              <a:latin typeface="Miriam" panose="020B0502050101010101" pitchFamily="34" charset="-79"/>
              <a:cs typeface="Miriam" panose="020B0502050101010101" pitchFamily="34" charset="-79"/>
            </a:endParaRPr>
          </a:p>
        </p:txBody>
      </p:sp>
      <p:sp>
        <p:nvSpPr>
          <p:cNvPr id="73" name="圆角矩形 4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F57B2E54-A727-4470-90EB-C2085CF20D75}"/>
              </a:ext>
            </a:extLst>
          </p:cNvPr>
          <p:cNvSpPr/>
          <p:nvPr/>
        </p:nvSpPr>
        <p:spPr>
          <a:xfrm>
            <a:off x="6946231" y="417094"/>
            <a:ext cx="4716379" cy="403375"/>
          </a:xfrm>
          <a:prstGeom prst="roundRect">
            <a:avLst>
              <a:gd name="adj" fmla="val 50000"/>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4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632E475-AC3A-4065-BB5B-8D959A453042}"/>
              </a:ext>
            </a:extLst>
          </p:cNvPr>
          <p:cNvSpPr/>
          <p:nvPr/>
        </p:nvSpPr>
        <p:spPr>
          <a:xfrm flipH="1">
            <a:off x="10374431" y="416765"/>
            <a:ext cx="1299413" cy="403375"/>
          </a:xfrm>
          <a:custGeom>
            <a:avLst/>
            <a:gdLst>
              <a:gd name="connsiteX0" fmla="*/ 0 w 1299413"/>
              <a:gd name="connsiteY0" fmla="*/ 201687 h 403375"/>
              <a:gd name="connsiteX1" fmla="*/ 0 w 1299413"/>
              <a:gd name="connsiteY1" fmla="*/ 201688 h 403375"/>
              <a:gd name="connsiteX2" fmla="*/ 0 w 1299413"/>
              <a:gd name="connsiteY2" fmla="*/ 201688 h 403375"/>
              <a:gd name="connsiteX3" fmla="*/ 201688 w 1299413"/>
              <a:gd name="connsiteY3" fmla="*/ 0 h 403375"/>
              <a:gd name="connsiteX4" fmla="*/ 1299413 w 1299413"/>
              <a:gd name="connsiteY4" fmla="*/ 0 h 403375"/>
              <a:gd name="connsiteX5" fmla="*/ 1299413 w 1299413"/>
              <a:gd name="connsiteY5" fmla="*/ 403375 h 403375"/>
              <a:gd name="connsiteX6" fmla="*/ 201688 w 1299413"/>
              <a:gd name="connsiteY6" fmla="*/ 403375 h 403375"/>
              <a:gd name="connsiteX7" fmla="*/ 15850 w 1299413"/>
              <a:gd name="connsiteY7" fmla="*/ 280193 h 403375"/>
              <a:gd name="connsiteX8" fmla="*/ 0 w 1299413"/>
              <a:gd name="connsiteY8" fmla="*/ 201688 h 403375"/>
              <a:gd name="connsiteX9" fmla="*/ 15850 w 1299413"/>
              <a:gd name="connsiteY9" fmla="*/ 123182 h 403375"/>
              <a:gd name="connsiteX10" fmla="*/ 201688 w 1299413"/>
              <a:gd name="connsiteY10" fmla="*/ 0 h 40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9413" h="403375">
                <a:moveTo>
                  <a:pt x="0" y="201687"/>
                </a:moveTo>
                <a:lnTo>
                  <a:pt x="0" y="201688"/>
                </a:lnTo>
                <a:lnTo>
                  <a:pt x="0" y="201688"/>
                </a:lnTo>
                <a:close/>
                <a:moveTo>
                  <a:pt x="201688" y="0"/>
                </a:moveTo>
                <a:lnTo>
                  <a:pt x="1299413" y="0"/>
                </a:lnTo>
                <a:lnTo>
                  <a:pt x="1299413" y="403375"/>
                </a:lnTo>
                <a:lnTo>
                  <a:pt x="201688" y="403375"/>
                </a:lnTo>
                <a:cubicBezTo>
                  <a:pt x="118147" y="403375"/>
                  <a:pt x="46468" y="352582"/>
                  <a:pt x="15850" y="280193"/>
                </a:cubicBezTo>
                <a:lnTo>
                  <a:pt x="0" y="201688"/>
                </a:lnTo>
                <a:lnTo>
                  <a:pt x="15850" y="123182"/>
                </a:lnTo>
                <a:cubicBezTo>
                  <a:pt x="46468" y="50793"/>
                  <a:pt x="118147" y="0"/>
                  <a:pt x="201688" y="0"/>
                </a:cubicBezTo>
                <a:close/>
              </a:path>
            </a:pathLst>
          </a:custGeom>
          <a:solidFill>
            <a:srgbClr val="AF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BD3421A-319B-45EF-A676-7842EA2E4486}"/>
              </a:ext>
            </a:extLst>
          </p:cNvPr>
          <p:cNvSpPr txBox="1"/>
          <p:nvPr/>
        </p:nvSpPr>
        <p:spPr>
          <a:xfrm>
            <a:off x="7178841" y="44950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研究背景</a:t>
            </a:r>
          </a:p>
        </p:txBody>
      </p:sp>
      <p:sp>
        <p:nvSpPr>
          <p:cNvPr id="76" name="文本框 75"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11004C9F-2052-4527-9341-D7A568B112B0}"/>
              </a:ext>
            </a:extLst>
          </p:cNvPr>
          <p:cNvSpPr txBox="1"/>
          <p:nvPr/>
        </p:nvSpPr>
        <p:spPr>
          <a:xfrm>
            <a:off x="8245643" y="457949"/>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设计原理</a:t>
            </a:r>
          </a:p>
        </p:txBody>
      </p:sp>
      <p:sp>
        <p:nvSpPr>
          <p:cNvPr id="77" name="文本框 76"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28EAEBE3-9714-417A-8152-175509F13ACF}"/>
              </a:ext>
            </a:extLst>
          </p:cNvPr>
          <p:cNvSpPr txBox="1"/>
          <p:nvPr/>
        </p:nvSpPr>
        <p:spPr>
          <a:xfrm>
            <a:off x="9336505" y="457427"/>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工作展示</a:t>
            </a:r>
          </a:p>
        </p:txBody>
      </p:sp>
      <p:sp>
        <p:nvSpPr>
          <p:cNvPr id="78" name="文本框 77"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0598B5DF-5CD6-4C27-8645-7789C05DB6F0}"/>
              </a:ext>
            </a:extLst>
          </p:cNvPr>
          <p:cNvSpPr txBox="1"/>
          <p:nvPr/>
        </p:nvSpPr>
        <p:spPr>
          <a:xfrm>
            <a:off x="10451433" y="465873"/>
            <a:ext cx="1195138"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未来展望</a:t>
            </a:r>
          </a:p>
        </p:txBody>
      </p:sp>
      <p:sp>
        <p:nvSpPr>
          <p:cNvPr id="79" name="文本框 78"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A01A2845-9E6D-46BE-B640-00F21A1A605D}"/>
              </a:ext>
            </a:extLst>
          </p:cNvPr>
          <p:cNvSpPr txBox="1"/>
          <p:nvPr/>
        </p:nvSpPr>
        <p:spPr>
          <a:xfrm>
            <a:off x="1347536" y="998902"/>
            <a:ext cx="3817586" cy="276999"/>
          </a:xfrm>
          <a:prstGeom prst="rect">
            <a:avLst/>
          </a:prstGeom>
          <a:noFill/>
        </p:spPr>
        <p:txBody>
          <a:bodyPr wrap="square" rtlCol="0">
            <a:spAutoFit/>
          </a:bodyPr>
          <a:lstStyle/>
          <a:p>
            <a:pPr>
              <a:spcAft>
                <a:spcPts val="1800"/>
              </a:spcAft>
            </a:pPr>
            <a:r>
              <a:rPr lang="en-US" altLang="zh-CN" sz="1200" dirty="0">
                <a:solidFill>
                  <a:srgbClr val="AF4343"/>
                </a:solidFill>
                <a:latin typeface="Lucida Handwriting" panose="03010101010101010101" pitchFamily="66" charset="0"/>
                <a:ea typeface="微软雅黑" panose="020B0503020204020204" pitchFamily="34" charset="-122"/>
                <a:cs typeface="Miriam" panose="020B0502050101010101" pitchFamily="34" charset="-79"/>
              </a:rPr>
              <a:t>Expectation   of   the  future</a:t>
            </a:r>
          </a:p>
        </p:txBody>
      </p:sp>
      <p:sp>
        <p:nvSpPr>
          <p:cNvPr id="80" name="矩形 79"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B69C2C80-ECEE-42A2-95C0-9C2C9E4C10CD}"/>
              </a:ext>
            </a:extLst>
          </p:cNvPr>
          <p:cNvSpPr/>
          <p:nvPr/>
        </p:nvSpPr>
        <p:spPr>
          <a:xfrm>
            <a:off x="7759827" y="4245684"/>
            <a:ext cx="3321232" cy="2152145"/>
          </a:xfrm>
          <a:prstGeom prst="rect">
            <a:avLst/>
          </a:prstGeom>
          <a:solidFill>
            <a:srgbClr val="EDB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文本框 80"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9969EDD9-D1A1-4740-B2A6-2458F77241EE}"/>
              </a:ext>
            </a:extLst>
          </p:cNvPr>
          <p:cNvSpPr txBox="1"/>
          <p:nvPr/>
        </p:nvSpPr>
        <p:spPr>
          <a:xfrm>
            <a:off x="8353344" y="4371585"/>
            <a:ext cx="2487084" cy="523220"/>
          </a:xfrm>
          <a:prstGeom prst="rect">
            <a:avLst/>
          </a:prstGeom>
          <a:noFill/>
        </p:spPr>
        <p:txBody>
          <a:bodyPr wrap="square" rtlCol="0">
            <a:spAutoFit/>
          </a:bodyPr>
          <a:lstStyle/>
          <a:p>
            <a:r>
              <a:rPr lang="zh-CN" altLang="en-US" sz="2800" b="1" dirty="0">
                <a:solidFill>
                  <a:schemeClr val="bg1"/>
                </a:solidFill>
              </a:rPr>
              <a:t>数据帧格式</a:t>
            </a:r>
          </a:p>
        </p:txBody>
      </p:sp>
      <p:cxnSp>
        <p:nvCxnSpPr>
          <p:cNvPr id="82" name="直接连接符 81"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D5728E6-3608-4F3B-A0FC-D485532321D8}"/>
              </a:ext>
            </a:extLst>
          </p:cNvPr>
          <p:cNvCxnSpPr/>
          <p:nvPr/>
        </p:nvCxnSpPr>
        <p:spPr>
          <a:xfrm>
            <a:off x="8769291" y="5084438"/>
            <a:ext cx="12074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3" name="矩形 82" descr="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
            <a:extLst>
              <a:ext uri="{FF2B5EF4-FFF2-40B4-BE49-F238E27FC236}">
                <a16:creationId xmlns:a16="http://schemas.microsoft.com/office/drawing/2014/main" id="{61FA4B12-6BBE-4BF1-A8BA-767E37EAE74B}"/>
              </a:ext>
            </a:extLst>
          </p:cNvPr>
          <p:cNvSpPr/>
          <p:nvPr/>
        </p:nvSpPr>
        <p:spPr>
          <a:xfrm>
            <a:off x="7848667" y="5184241"/>
            <a:ext cx="3072316" cy="888641"/>
          </a:xfrm>
          <a:prstGeom prst="rect">
            <a:avLst/>
          </a:prstGeom>
        </p:spPr>
        <p:txBody>
          <a:bodyPr wrap="square">
            <a:spAutoFit/>
          </a:bodyPr>
          <a:lstStyle/>
          <a:p>
            <a:pPr>
              <a:lnSpc>
                <a:spcPct val="130000"/>
              </a:lnSpc>
              <a:spcAft>
                <a:spcPts val="600"/>
              </a:spcAft>
            </a:pPr>
            <a:r>
              <a:rPr lang="en-US" altLang="zh-CN" sz="1100" dirty="0">
                <a:solidFill>
                  <a:schemeClr val="bg1"/>
                </a:solidFill>
                <a:ea typeface="微软雅黑" panose="020B0503020204020204" pitchFamily="34" charset="-122"/>
              </a:rPr>
              <a:t>1</a:t>
            </a:r>
            <a:r>
              <a:rPr lang="zh-CN" altLang="en-US" sz="1100" dirty="0">
                <a:solidFill>
                  <a:schemeClr val="bg1"/>
                </a:solidFill>
                <a:ea typeface="微软雅黑" panose="020B0503020204020204" pitchFamily="34" charset="-122"/>
              </a:rPr>
              <a:t>、应用层采用的数据帧格式</a:t>
            </a:r>
            <a:endParaRPr lang="en-US" altLang="zh-CN" sz="1100" dirty="0">
              <a:solidFill>
                <a:schemeClr val="bg1"/>
              </a:solidFill>
              <a:ea typeface="微软雅黑" panose="020B0503020204020204" pitchFamily="34" charset="-122"/>
            </a:endParaRPr>
          </a:p>
          <a:p>
            <a:pPr>
              <a:lnSpc>
                <a:spcPct val="130000"/>
              </a:lnSpc>
              <a:spcAft>
                <a:spcPts val="600"/>
              </a:spcAft>
            </a:pPr>
            <a:r>
              <a:rPr lang="en-US" altLang="zh-CN" sz="1100" dirty="0">
                <a:solidFill>
                  <a:schemeClr val="bg1"/>
                </a:solidFill>
                <a:ea typeface="微软雅黑" panose="020B0503020204020204" pitchFamily="34" charset="-122"/>
              </a:rPr>
              <a:t>2</a:t>
            </a:r>
            <a:r>
              <a:rPr lang="zh-CN" altLang="en-US" sz="1100" dirty="0">
                <a:solidFill>
                  <a:schemeClr val="bg1"/>
                </a:solidFill>
                <a:ea typeface="微软雅黑" panose="020B0503020204020204" pitchFamily="34" charset="-122"/>
              </a:rPr>
              <a:t>、帧头、帧尾、以及校验等问题</a:t>
            </a:r>
            <a:endParaRPr lang="en-US" altLang="zh-CN" sz="1100" dirty="0">
              <a:solidFill>
                <a:schemeClr val="bg1"/>
              </a:solidFill>
              <a:ea typeface="微软雅黑" panose="020B0503020204020204" pitchFamily="34" charset="-122"/>
            </a:endParaRPr>
          </a:p>
          <a:p>
            <a:pPr>
              <a:lnSpc>
                <a:spcPct val="130000"/>
              </a:lnSpc>
              <a:spcAft>
                <a:spcPts val="600"/>
              </a:spcAft>
            </a:pPr>
            <a:r>
              <a:rPr lang="en-US" altLang="zh-CN" sz="1100" dirty="0">
                <a:solidFill>
                  <a:schemeClr val="bg1"/>
                </a:solidFill>
                <a:ea typeface="微软雅黑" panose="020B0503020204020204" pitchFamily="34" charset="-122"/>
              </a:rPr>
              <a:t>3</a:t>
            </a:r>
            <a:r>
              <a:rPr lang="zh-CN" altLang="en-US" sz="1100" dirty="0">
                <a:solidFill>
                  <a:schemeClr val="bg1"/>
                </a:solidFill>
                <a:ea typeface="微软雅黑" panose="020B0503020204020204" pitchFamily="34" charset="-122"/>
              </a:rPr>
              <a:t>、各个指令内容等</a:t>
            </a:r>
          </a:p>
        </p:txBody>
      </p:sp>
    </p:spTree>
    <p:extLst>
      <p:ext uri="{BB962C8B-B14F-4D97-AF65-F5344CB8AC3E}">
        <p14:creationId xmlns:p14="http://schemas.microsoft.com/office/powerpoint/2010/main" val="442645120"/>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69"/>
                                        </p:tgtEl>
                                        <p:attrNameLst>
                                          <p:attrName>style.visibility</p:attrName>
                                        </p:attrNameLst>
                                      </p:cBhvr>
                                      <p:to>
                                        <p:strVal val="visible"/>
                                      </p:to>
                                    </p:set>
                                    <p:anim calcmode="lin" valueType="num">
                                      <p:cBhvr additive="base">
                                        <p:cTn id="11" dur="500" fill="hold"/>
                                        <p:tgtEl>
                                          <p:spTgt spid="69"/>
                                        </p:tgtEl>
                                        <p:attrNameLst>
                                          <p:attrName>ppt_x</p:attrName>
                                        </p:attrNameLst>
                                      </p:cBhvr>
                                      <p:tavLst>
                                        <p:tav tm="0">
                                          <p:val>
                                            <p:strVal val="#ppt_x"/>
                                          </p:val>
                                        </p:tav>
                                        <p:tav tm="100000">
                                          <p:val>
                                            <p:strVal val="#ppt_x"/>
                                          </p:val>
                                        </p:tav>
                                      </p:tavLst>
                                    </p:anim>
                                    <p:anim calcmode="lin" valueType="num">
                                      <p:cBhvr additive="base">
                                        <p:cTn id="12" dur="500" fill="hold"/>
                                        <p:tgtEl>
                                          <p:spTgt spid="69"/>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72"/>
                                        </p:tgtEl>
                                        <p:attrNameLst>
                                          <p:attrName>style.visibility</p:attrName>
                                        </p:attrNameLst>
                                      </p:cBhvr>
                                      <p:to>
                                        <p:strVal val="visible"/>
                                      </p:to>
                                    </p:set>
                                    <p:anim calcmode="lin" valueType="num">
                                      <p:cBhvr additive="base">
                                        <p:cTn id="15" dur="500" fill="hold"/>
                                        <p:tgtEl>
                                          <p:spTgt spid="72"/>
                                        </p:tgtEl>
                                        <p:attrNameLst>
                                          <p:attrName>ppt_x</p:attrName>
                                        </p:attrNameLst>
                                      </p:cBhvr>
                                      <p:tavLst>
                                        <p:tav tm="0">
                                          <p:val>
                                            <p:strVal val="#ppt_x"/>
                                          </p:val>
                                        </p:tav>
                                        <p:tav tm="100000">
                                          <p:val>
                                            <p:strVal val="#ppt_x"/>
                                          </p:val>
                                        </p:tav>
                                      </p:tavLst>
                                    </p:anim>
                                    <p:anim calcmode="lin" valueType="num">
                                      <p:cBhvr additive="base">
                                        <p:cTn id="16" dur="500" fill="hold"/>
                                        <p:tgtEl>
                                          <p:spTgt spid="72"/>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73"/>
                                        </p:tgtEl>
                                        <p:attrNameLst>
                                          <p:attrName>style.visibility</p:attrName>
                                        </p:attrNameLst>
                                      </p:cBhvr>
                                      <p:to>
                                        <p:strVal val="visible"/>
                                      </p:to>
                                    </p:set>
                                    <p:anim calcmode="lin" valueType="num">
                                      <p:cBhvr additive="base">
                                        <p:cTn id="19" dur="500" fill="hold"/>
                                        <p:tgtEl>
                                          <p:spTgt spid="73"/>
                                        </p:tgtEl>
                                        <p:attrNameLst>
                                          <p:attrName>ppt_x</p:attrName>
                                        </p:attrNameLst>
                                      </p:cBhvr>
                                      <p:tavLst>
                                        <p:tav tm="0">
                                          <p:val>
                                            <p:strVal val="#ppt_x"/>
                                          </p:val>
                                        </p:tav>
                                        <p:tav tm="100000">
                                          <p:val>
                                            <p:strVal val="#ppt_x"/>
                                          </p:val>
                                        </p:tav>
                                      </p:tavLst>
                                    </p:anim>
                                    <p:anim calcmode="lin" valueType="num">
                                      <p:cBhvr additive="base">
                                        <p:cTn id="20" dur="500" fill="hold"/>
                                        <p:tgtEl>
                                          <p:spTgt spid="73"/>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74"/>
                                        </p:tgtEl>
                                        <p:attrNameLst>
                                          <p:attrName>style.visibility</p:attrName>
                                        </p:attrNameLst>
                                      </p:cBhvr>
                                      <p:to>
                                        <p:strVal val="visible"/>
                                      </p:to>
                                    </p:set>
                                    <p:anim calcmode="lin" valueType="num">
                                      <p:cBhvr additive="base">
                                        <p:cTn id="23" dur="500" fill="hold"/>
                                        <p:tgtEl>
                                          <p:spTgt spid="74"/>
                                        </p:tgtEl>
                                        <p:attrNameLst>
                                          <p:attrName>ppt_x</p:attrName>
                                        </p:attrNameLst>
                                      </p:cBhvr>
                                      <p:tavLst>
                                        <p:tav tm="0">
                                          <p:val>
                                            <p:strVal val="#ppt_x"/>
                                          </p:val>
                                        </p:tav>
                                        <p:tav tm="100000">
                                          <p:val>
                                            <p:strVal val="#ppt_x"/>
                                          </p:val>
                                        </p:tav>
                                      </p:tavLst>
                                    </p:anim>
                                    <p:anim calcmode="lin" valueType="num">
                                      <p:cBhvr additive="base">
                                        <p:cTn id="24" dur="500" fill="hold"/>
                                        <p:tgtEl>
                                          <p:spTgt spid="74"/>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75"/>
                                        </p:tgtEl>
                                        <p:attrNameLst>
                                          <p:attrName>style.visibility</p:attrName>
                                        </p:attrNameLst>
                                      </p:cBhvr>
                                      <p:to>
                                        <p:strVal val="visible"/>
                                      </p:to>
                                    </p:set>
                                    <p:anim calcmode="lin" valueType="num">
                                      <p:cBhvr additive="base">
                                        <p:cTn id="27" dur="500" fill="hold"/>
                                        <p:tgtEl>
                                          <p:spTgt spid="75"/>
                                        </p:tgtEl>
                                        <p:attrNameLst>
                                          <p:attrName>ppt_x</p:attrName>
                                        </p:attrNameLst>
                                      </p:cBhvr>
                                      <p:tavLst>
                                        <p:tav tm="0">
                                          <p:val>
                                            <p:strVal val="#ppt_x"/>
                                          </p:val>
                                        </p:tav>
                                        <p:tav tm="100000">
                                          <p:val>
                                            <p:strVal val="#ppt_x"/>
                                          </p:val>
                                        </p:tav>
                                      </p:tavLst>
                                    </p:anim>
                                    <p:anim calcmode="lin" valueType="num">
                                      <p:cBhvr additive="base">
                                        <p:cTn id="28" dur="500" fill="hold"/>
                                        <p:tgtEl>
                                          <p:spTgt spid="75"/>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76"/>
                                        </p:tgtEl>
                                        <p:attrNameLst>
                                          <p:attrName>style.visibility</p:attrName>
                                        </p:attrNameLst>
                                      </p:cBhvr>
                                      <p:to>
                                        <p:strVal val="visible"/>
                                      </p:to>
                                    </p:set>
                                    <p:anim calcmode="lin" valueType="num">
                                      <p:cBhvr additive="base">
                                        <p:cTn id="31" dur="500" fill="hold"/>
                                        <p:tgtEl>
                                          <p:spTgt spid="76"/>
                                        </p:tgtEl>
                                        <p:attrNameLst>
                                          <p:attrName>ppt_x</p:attrName>
                                        </p:attrNameLst>
                                      </p:cBhvr>
                                      <p:tavLst>
                                        <p:tav tm="0">
                                          <p:val>
                                            <p:strVal val="#ppt_x"/>
                                          </p:val>
                                        </p:tav>
                                        <p:tav tm="100000">
                                          <p:val>
                                            <p:strVal val="#ppt_x"/>
                                          </p:val>
                                        </p:tav>
                                      </p:tavLst>
                                    </p:anim>
                                    <p:anim calcmode="lin" valueType="num">
                                      <p:cBhvr additive="base">
                                        <p:cTn id="32" dur="500" fill="hold"/>
                                        <p:tgtEl>
                                          <p:spTgt spid="76"/>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77"/>
                                        </p:tgtEl>
                                        <p:attrNameLst>
                                          <p:attrName>style.visibility</p:attrName>
                                        </p:attrNameLst>
                                      </p:cBhvr>
                                      <p:to>
                                        <p:strVal val="visible"/>
                                      </p:to>
                                    </p:set>
                                    <p:anim calcmode="lin" valueType="num">
                                      <p:cBhvr additive="base">
                                        <p:cTn id="35" dur="500" fill="hold"/>
                                        <p:tgtEl>
                                          <p:spTgt spid="77"/>
                                        </p:tgtEl>
                                        <p:attrNameLst>
                                          <p:attrName>ppt_x</p:attrName>
                                        </p:attrNameLst>
                                      </p:cBhvr>
                                      <p:tavLst>
                                        <p:tav tm="0">
                                          <p:val>
                                            <p:strVal val="#ppt_x"/>
                                          </p:val>
                                        </p:tav>
                                        <p:tav tm="100000">
                                          <p:val>
                                            <p:strVal val="#ppt_x"/>
                                          </p:val>
                                        </p:tav>
                                      </p:tavLst>
                                    </p:anim>
                                    <p:anim calcmode="lin" valueType="num">
                                      <p:cBhvr additive="base">
                                        <p:cTn id="36" dur="500" fill="hold"/>
                                        <p:tgtEl>
                                          <p:spTgt spid="77"/>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anim calcmode="lin" valueType="num">
                                      <p:cBhvr additive="base">
                                        <p:cTn id="39" dur="500" fill="hold"/>
                                        <p:tgtEl>
                                          <p:spTgt spid="78"/>
                                        </p:tgtEl>
                                        <p:attrNameLst>
                                          <p:attrName>ppt_x</p:attrName>
                                        </p:attrNameLst>
                                      </p:cBhvr>
                                      <p:tavLst>
                                        <p:tav tm="0">
                                          <p:val>
                                            <p:strVal val="#ppt_x"/>
                                          </p:val>
                                        </p:tav>
                                        <p:tav tm="100000">
                                          <p:val>
                                            <p:strVal val="#ppt_x"/>
                                          </p:val>
                                        </p:tav>
                                      </p:tavLst>
                                    </p:anim>
                                    <p:anim calcmode="lin" valueType="num">
                                      <p:cBhvr additive="base">
                                        <p:cTn id="40" dur="500" fill="hold"/>
                                        <p:tgtEl>
                                          <p:spTgt spid="78"/>
                                        </p:tgtEl>
                                        <p:attrNameLst>
                                          <p:attrName>ppt_y</p:attrName>
                                        </p:attrNameLst>
                                      </p:cBhvr>
                                      <p:tavLst>
                                        <p:tav tm="0">
                                          <p:val>
                                            <p:strVal val="0-#ppt_h/2"/>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500" fill="hold"/>
                                        <p:tgtEl>
                                          <p:spTgt spid="28"/>
                                        </p:tgtEl>
                                        <p:attrNameLst>
                                          <p:attrName>ppt_x</p:attrName>
                                        </p:attrNameLst>
                                      </p:cBhvr>
                                      <p:tavLst>
                                        <p:tav tm="0">
                                          <p:val>
                                            <p:strVal val="0-#ppt_w/2"/>
                                          </p:val>
                                        </p:tav>
                                        <p:tav tm="100000">
                                          <p:val>
                                            <p:strVal val="#ppt_x"/>
                                          </p:val>
                                        </p:tav>
                                      </p:tavLst>
                                    </p:anim>
                                    <p:anim calcmode="lin" valueType="num">
                                      <p:cBhvr additive="base">
                                        <p:cTn id="44" dur="500" fill="hold"/>
                                        <p:tgtEl>
                                          <p:spTgt spid="28"/>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500" fill="hold"/>
                                        <p:tgtEl>
                                          <p:spTgt spid="29"/>
                                        </p:tgtEl>
                                        <p:attrNameLst>
                                          <p:attrName>ppt_x</p:attrName>
                                        </p:attrNameLst>
                                      </p:cBhvr>
                                      <p:tavLst>
                                        <p:tav tm="0">
                                          <p:val>
                                            <p:strVal val="0-#ppt_w/2"/>
                                          </p:val>
                                        </p:tav>
                                        <p:tav tm="100000">
                                          <p:val>
                                            <p:strVal val="#ppt_x"/>
                                          </p:val>
                                        </p:tav>
                                      </p:tavLst>
                                    </p:anim>
                                    <p:anim calcmode="lin" valueType="num">
                                      <p:cBhvr additive="base">
                                        <p:cTn id="48" dur="500" fill="hold"/>
                                        <p:tgtEl>
                                          <p:spTgt spid="29"/>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0-#ppt_w/2"/>
                                          </p:val>
                                        </p:tav>
                                        <p:tav tm="100000">
                                          <p:val>
                                            <p:strVal val="#ppt_x"/>
                                          </p:val>
                                        </p:tav>
                                      </p:tavLst>
                                    </p:anim>
                                    <p:anim calcmode="lin" valueType="num">
                                      <p:cBhvr additive="base">
                                        <p:cTn id="52" dur="500" fill="hold"/>
                                        <p:tgtEl>
                                          <p:spTgt spid="32"/>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0"/>
                                  </p:stCondLst>
                                  <p:childTnLst>
                                    <p:set>
                                      <p:cBhvr>
                                        <p:cTn id="54" dur="1" fill="hold">
                                          <p:stCondLst>
                                            <p:cond delay="0"/>
                                          </p:stCondLst>
                                        </p:cTn>
                                        <p:tgtEl>
                                          <p:spTgt spid="33"/>
                                        </p:tgtEl>
                                        <p:attrNameLst>
                                          <p:attrName>style.visibility</p:attrName>
                                        </p:attrNameLst>
                                      </p:cBhvr>
                                      <p:to>
                                        <p:strVal val="visible"/>
                                      </p:to>
                                    </p:set>
                                    <p:anim calcmode="lin" valueType="num">
                                      <p:cBhvr additive="base">
                                        <p:cTn id="55" dur="500" fill="hold"/>
                                        <p:tgtEl>
                                          <p:spTgt spid="33"/>
                                        </p:tgtEl>
                                        <p:attrNameLst>
                                          <p:attrName>ppt_x</p:attrName>
                                        </p:attrNameLst>
                                      </p:cBhvr>
                                      <p:tavLst>
                                        <p:tav tm="0">
                                          <p:val>
                                            <p:strVal val="0-#ppt_w/2"/>
                                          </p:val>
                                        </p:tav>
                                        <p:tav tm="100000">
                                          <p:val>
                                            <p:strVal val="#ppt_x"/>
                                          </p:val>
                                        </p:tav>
                                      </p:tavLst>
                                    </p:anim>
                                    <p:anim calcmode="lin" valueType="num">
                                      <p:cBhvr additive="base">
                                        <p:cTn id="56" dur="500" fill="hold"/>
                                        <p:tgtEl>
                                          <p:spTgt spid="33"/>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 calcmode="lin" valueType="num">
                                      <p:cBhvr additive="base">
                                        <p:cTn id="59" dur="500" fill="hold"/>
                                        <p:tgtEl>
                                          <p:spTgt spid="34"/>
                                        </p:tgtEl>
                                        <p:attrNameLst>
                                          <p:attrName>ppt_x</p:attrName>
                                        </p:attrNameLst>
                                      </p:cBhvr>
                                      <p:tavLst>
                                        <p:tav tm="0">
                                          <p:val>
                                            <p:strVal val="0-#ppt_w/2"/>
                                          </p:val>
                                        </p:tav>
                                        <p:tav tm="100000">
                                          <p:val>
                                            <p:strVal val="#ppt_x"/>
                                          </p:val>
                                        </p:tav>
                                      </p:tavLst>
                                    </p:anim>
                                    <p:anim calcmode="lin" valueType="num">
                                      <p:cBhvr additive="base">
                                        <p:cTn id="60" dur="500" fill="hold"/>
                                        <p:tgtEl>
                                          <p:spTgt spid="34"/>
                                        </p:tgtEl>
                                        <p:attrNameLst>
                                          <p:attrName>ppt_y</p:attrName>
                                        </p:attrNameLst>
                                      </p:cBhvr>
                                      <p:tavLst>
                                        <p:tav tm="0">
                                          <p:val>
                                            <p:strVal val="#ppt_y"/>
                                          </p:val>
                                        </p:tav>
                                        <p:tav tm="100000">
                                          <p:val>
                                            <p:strVal val="#ppt_y"/>
                                          </p:val>
                                        </p:tav>
                                      </p:tavLst>
                                    </p:anim>
                                  </p:childTnLst>
                                </p:cTn>
                              </p:par>
                              <p:par>
                                <p:cTn id="61" presetID="2" presetClass="entr" presetSubtype="8" fill="hold" nodeType="withEffect">
                                  <p:stCondLst>
                                    <p:cond delay="0"/>
                                  </p:stCondLst>
                                  <p:childTnLst>
                                    <p:set>
                                      <p:cBhvr>
                                        <p:cTn id="62" dur="1" fill="hold">
                                          <p:stCondLst>
                                            <p:cond delay="0"/>
                                          </p:stCondLst>
                                        </p:cTn>
                                        <p:tgtEl>
                                          <p:spTgt spid="35"/>
                                        </p:tgtEl>
                                        <p:attrNameLst>
                                          <p:attrName>style.visibility</p:attrName>
                                        </p:attrNameLst>
                                      </p:cBhvr>
                                      <p:to>
                                        <p:strVal val="visible"/>
                                      </p:to>
                                    </p:set>
                                    <p:anim calcmode="lin" valueType="num">
                                      <p:cBhvr additive="base">
                                        <p:cTn id="63" dur="500" fill="hold"/>
                                        <p:tgtEl>
                                          <p:spTgt spid="35"/>
                                        </p:tgtEl>
                                        <p:attrNameLst>
                                          <p:attrName>ppt_x</p:attrName>
                                        </p:attrNameLst>
                                      </p:cBhvr>
                                      <p:tavLst>
                                        <p:tav tm="0">
                                          <p:val>
                                            <p:strVal val="0-#ppt_w/2"/>
                                          </p:val>
                                        </p:tav>
                                        <p:tav tm="100000">
                                          <p:val>
                                            <p:strVal val="#ppt_x"/>
                                          </p:val>
                                        </p:tav>
                                      </p:tavLst>
                                    </p:anim>
                                    <p:anim calcmode="lin" valueType="num">
                                      <p:cBhvr additive="base">
                                        <p:cTn id="64" dur="500" fill="hold"/>
                                        <p:tgtEl>
                                          <p:spTgt spid="35"/>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anim calcmode="lin" valueType="num">
                                      <p:cBhvr additive="base">
                                        <p:cTn id="67" dur="500" fill="hold"/>
                                        <p:tgtEl>
                                          <p:spTgt spid="43"/>
                                        </p:tgtEl>
                                        <p:attrNameLst>
                                          <p:attrName>ppt_x</p:attrName>
                                        </p:attrNameLst>
                                      </p:cBhvr>
                                      <p:tavLst>
                                        <p:tav tm="0">
                                          <p:val>
                                            <p:strVal val="0-#ppt_w/2"/>
                                          </p:val>
                                        </p:tav>
                                        <p:tav tm="100000">
                                          <p:val>
                                            <p:strVal val="#ppt_x"/>
                                          </p:val>
                                        </p:tav>
                                      </p:tavLst>
                                    </p:anim>
                                    <p:anim calcmode="lin" valueType="num">
                                      <p:cBhvr additive="base">
                                        <p:cTn id="68" dur="500" fill="hold"/>
                                        <p:tgtEl>
                                          <p:spTgt spid="43"/>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44"/>
                                        </p:tgtEl>
                                        <p:attrNameLst>
                                          <p:attrName>style.visibility</p:attrName>
                                        </p:attrNameLst>
                                      </p:cBhvr>
                                      <p:to>
                                        <p:strVal val="visible"/>
                                      </p:to>
                                    </p:set>
                                    <p:anim calcmode="lin" valueType="num">
                                      <p:cBhvr additive="base">
                                        <p:cTn id="71" dur="500" fill="hold"/>
                                        <p:tgtEl>
                                          <p:spTgt spid="44"/>
                                        </p:tgtEl>
                                        <p:attrNameLst>
                                          <p:attrName>ppt_x</p:attrName>
                                        </p:attrNameLst>
                                      </p:cBhvr>
                                      <p:tavLst>
                                        <p:tav tm="0">
                                          <p:val>
                                            <p:strVal val="0-#ppt_w/2"/>
                                          </p:val>
                                        </p:tav>
                                        <p:tav tm="100000">
                                          <p:val>
                                            <p:strVal val="#ppt_x"/>
                                          </p:val>
                                        </p:tav>
                                      </p:tavLst>
                                    </p:anim>
                                    <p:anim calcmode="lin" valueType="num">
                                      <p:cBhvr additive="base">
                                        <p:cTn id="72" dur="500" fill="hold"/>
                                        <p:tgtEl>
                                          <p:spTgt spid="44"/>
                                        </p:tgtEl>
                                        <p:attrNameLst>
                                          <p:attrName>ppt_y</p:attrName>
                                        </p:attrNameLst>
                                      </p:cBhvr>
                                      <p:tavLst>
                                        <p:tav tm="0">
                                          <p:val>
                                            <p:strVal val="#ppt_y"/>
                                          </p:val>
                                        </p:tav>
                                        <p:tav tm="100000">
                                          <p:val>
                                            <p:strVal val="#ppt_y"/>
                                          </p:val>
                                        </p:tav>
                                      </p:tavLst>
                                    </p:anim>
                                  </p:childTnLst>
                                </p:cTn>
                              </p:par>
                              <p:par>
                                <p:cTn id="73" presetID="2" presetClass="entr" presetSubtype="2" fill="hold" nodeType="withEffect">
                                  <p:stCondLst>
                                    <p:cond delay="0"/>
                                  </p:stCondLst>
                                  <p:childTnLst>
                                    <p:set>
                                      <p:cBhvr>
                                        <p:cTn id="74" dur="1" fill="hold">
                                          <p:stCondLst>
                                            <p:cond delay="0"/>
                                          </p:stCondLst>
                                        </p:cTn>
                                        <p:tgtEl>
                                          <p:spTgt spid="46"/>
                                        </p:tgtEl>
                                        <p:attrNameLst>
                                          <p:attrName>style.visibility</p:attrName>
                                        </p:attrNameLst>
                                      </p:cBhvr>
                                      <p:to>
                                        <p:strVal val="visible"/>
                                      </p:to>
                                    </p:set>
                                    <p:anim calcmode="lin" valueType="num">
                                      <p:cBhvr additive="base">
                                        <p:cTn id="75" dur="500" fill="hold"/>
                                        <p:tgtEl>
                                          <p:spTgt spid="46"/>
                                        </p:tgtEl>
                                        <p:attrNameLst>
                                          <p:attrName>ppt_x</p:attrName>
                                        </p:attrNameLst>
                                      </p:cBhvr>
                                      <p:tavLst>
                                        <p:tav tm="0">
                                          <p:val>
                                            <p:strVal val="1+#ppt_w/2"/>
                                          </p:val>
                                        </p:tav>
                                        <p:tav tm="100000">
                                          <p:val>
                                            <p:strVal val="#ppt_x"/>
                                          </p:val>
                                        </p:tav>
                                      </p:tavLst>
                                    </p:anim>
                                    <p:anim calcmode="lin" valueType="num">
                                      <p:cBhvr additive="base">
                                        <p:cTn id="76" dur="500" fill="hold"/>
                                        <p:tgtEl>
                                          <p:spTgt spid="46"/>
                                        </p:tgtEl>
                                        <p:attrNameLst>
                                          <p:attrName>ppt_y</p:attrName>
                                        </p:attrNameLst>
                                      </p:cBhvr>
                                      <p:tavLst>
                                        <p:tav tm="0">
                                          <p:val>
                                            <p:strVal val="#ppt_y"/>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30"/>
                                        </p:tgtEl>
                                        <p:attrNameLst>
                                          <p:attrName>style.visibility</p:attrName>
                                        </p:attrNameLst>
                                      </p:cBhvr>
                                      <p:to>
                                        <p:strVal val="visible"/>
                                      </p:to>
                                    </p:set>
                                    <p:anim calcmode="lin" valueType="num">
                                      <p:cBhvr additive="base">
                                        <p:cTn id="79" dur="500" fill="hold"/>
                                        <p:tgtEl>
                                          <p:spTgt spid="30"/>
                                        </p:tgtEl>
                                        <p:attrNameLst>
                                          <p:attrName>ppt_x</p:attrName>
                                        </p:attrNameLst>
                                      </p:cBhvr>
                                      <p:tavLst>
                                        <p:tav tm="0">
                                          <p:val>
                                            <p:strVal val="#ppt_x"/>
                                          </p:val>
                                        </p:tav>
                                        <p:tav tm="100000">
                                          <p:val>
                                            <p:strVal val="#ppt_x"/>
                                          </p:val>
                                        </p:tav>
                                      </p:tavLst>
                                    </p:anim>
                                    <p:anim calcmode="lin" valueType="num">
                                      <p:cBhvr additive="base">
                                        <p:cTn id="80" dur="500" fill="hold"/>
                                        <p:tgtEl>
                                          <p:spTgt spid="30"/>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36"/>
                                        </p:tgtEl>
                                        <p:attrNameLst>
                                          <p:attrName>style.visibility</p:attrName>
                                        </p:attrNameLst>
                                      </p:cBhvr>
                                      <p:to>
                                        <p:strVal val="visible"/>
                                      </p:to>
                                    </p:set>
                                    <p:anim calcmode="lin" valueType="num">
                                      <p:cBhvr additive="base">
                                        <p:cTn id="83" dur="500" fill="hold"/>
                                        <p:tgtEl>
                                          <p:spTgt spid="36"/>
                                        </p:tgtEl>
                                        <p:attrNameLst>
                                          <p:attrName>ppt_x</p:attrName>
                                        </p:attrNameLst>
                                      </p:cBhvr>
                                      <p:tavLst>
                                        <p:tav tm="0">
                                          <p:val>
                                            <p:strVal val="#ppt_x"/>
                                          </p:val>
                                        </p:tav>
                                        <p:tav tm="100000">
                                          <p:val>
                                            <p:strVal val="#ppt_x"/>
                                          </p:val>
                                        </p:tav>
                                      </p:tavLst>
                                    </p:anim>
                                    <p:anim calcmode="lin" valueType="num">
                                      <p:cBhvr additive="base">
                                        <p:cTn id="84" dur="500" fill="hold"/>
                                        <p:tgtEl>
                                          <p:spTgt spid="36"/>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37"/>
                                        </p:tgtEl>
                                        <p:attrNameLst>
                                          <p:attrName>style.visibility</p:attrName>
                                        </p:attrNameLst>
                                      </p:cBhvr>
                                      <p:to>
                                        <p:strVal val="visible"/>
                                      </p:to>
                                    </p:set>
                                    <p:anim calcmode="lin" valueType="num">
                                      <p:cBhvr additive="base">
                                        <p:cTn id="87" dur="500" fill="hold"/>
                                        <p:tgtEl>
                                          <p:spTgt spid="37"/>
                                        </p:tgtEl>
                                        <p:attrNameLst>
                                          <p:attrName>ppt_x</p:attrName>
                                        </p:attrNameLst>
                                      </p:cBhvr>
                                      <p:tavLst>
                                        <p:tav tm="0">
                                          <p:val>
                                            <p:strVal val="#ppt_x"/>
                                          </p:val>
                                        </p:tav>
                                        <p:tav tm="100000">
                                          <p:val>
                                            <p:strVal val="#ppt_x"/>
                                          </p:val>
                                        </p:tav>
                                      </p:tavLst>
                                    </p:anim>
                                    <p:anim calcmode="lin" valueType="num">
                                      <p:cBhvr additive="base">
                                        <p:cTn id="88" dur="500" fill="hold"/>
                                        <p:tgtEl>
                                          <p:spTgt spid="37"/>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38"/>
                                        </p:tgtEl>
                                        <p:attrNameLst>
                                          <p:attrName>style.visibility</p:attrName>
                                        </p:attrNameLst>
                                      </p:cBhvr>
                                      <p:to>
                                        <p:strVal val="visible"/>
                                      </p:to>
                                    </p:set>
                                    <p:anim calcmode="lin" valueType="num">
                                      <p:cBhvr additive="base">
                                        <p:cTn id="91" dur="500" fill="hold"/>
                                        <p:tgtEl>
                                          <p:spTgt spid="38"/>
                                        </p:tgtEl>
                                        <p:attrNameLst>
                                          <p:attrName>ppt_x</p:attrName>
                                        </p:attrNameLst>
                                      </p:cBhvr>
                                      <p:tavLst>
                                        <p:tav tm="0">
                                          <p:val>
                                            <p:strVal val="#ppt_x"/>
                                          </p:val>
                                        </p:tav>
                                        <p:tav tm="100000">
                                          <p:val>
                                            <p:strVal val="#ppt_x"/>
                                          </p:val>
                                        </p:tav>
                                      </p:tavLst>
                                    </p:anim>
                                    <p:anim calcmode="lin" valueType="num">
                                      <p:cBhvr additive="base">
                                        <p:cTn id="92" dur="500" fill="hold"/>
                                        <p:tgtEl>
                                          <p:spTgt spid="38"/>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42"/>
                                        </p:tgtEl>
                                        <p:attrNameLst>
                                          <p:attrName>style.visibility</p:attrName>
                                        </p:attrNameLst>
                                      </p:cBhvr>
                                      <p:to>
                                        <p:strVal val="visible"/>
                                      </p:to>
                                    </p:set>
                                    <p:anim calcmode="lin" valueType="num">
                                      <p:cBhvr additive="base">
                                        <p:cTn id="95" dur="500" fill="hold"/>
                                        <p:tgtEl>
                                          <p:spTgt spid="42"/>
                                        </p:tgtEl>
                                        <p:attrNameLst>
                                          <p:attrName>ppt_x</p:attrName>
                                        </p:attrNameLst>
                                      </p:cBhvr>
                                      <p:tavLst>
                                        <p:tav tm="0">
                                          <p:val>
                                            <p:strVal val="#ppt_x"/>
                                          </p:val>
                                        </p:tav>
                                        <p:tav tm="100000">
                                          <p:val>
                                            <p:strVal val="#ppt_x"/>
                                          </p:val>
                                        </p:tav>
                                      </p:tavLst>
                                    </p:anim>
                                    <p:anim calcmode="lin" valueType="num">
                                      <p:cBhvr additive="base">
                                        <p:cTn id="96" dur="500" fill="hold"/>
                                        <p:tgtEl>
                                          <p:spTgt spid="42"/>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45"/>
                                        </p:tgtEl>
                                        <p:attrNameLst>
                                          <p:attrName>style.visibility</p:attrName>
                                        </p:attrNameLst>
                                      </p:cBhvr>
                                      <p:to>
                                        <p:strVal val="visible"/>
                                      </p:to>
                                    </p:set>
                                    <p:anim calcmode="lin" valueType="num">
                                      <p:cBhvr additive="base">
                                        <p:cTn id="99" dur="500" fill="hold"/>
                                        <p:tgtEl>
                                          <p:spTgt spid="45"/>
                                        </p:tgtEl>
                                        <p:attrNameLst>
                                          <p:attrName>ppt_x</p:attrName>
                                        </p:attrNameLst>
                                      </p:cBhvr>
                                      <p:tavLst>
                                        <p:tav tm="0">
                                          <p:val>
                                            <p:strVal val="#ppt_x"/>
                                          </p:val>
                                        </p:tav>
                                        <p:tav tm="100000">
                                          <p:val>
                                            <p:strVal val="#ppt_x"/>
                                          </p:val>
                                        </p:tav>
                                      </p:tavLst>
                                    </p:anim>
                                    <p:anim calcmode="lin" valueType="num">
                                      <p:cBhvr additive="base">
                                        <p:cTn id="100" dur="500" fill="hold"/>
                                        <p:tgtEl>
                                          <p:spTgt spid="45"/>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80"/>
                                        </p:tgtEl>
                                        <p:attrNameLst>
                                          <p:attrName>style.visibility</p:attrName>
                                        </p:attrNameLst>
                                      </p:cBhvr>
                                      <p:to>
                                        <p:strVal val="visible"/>
                                      </p:to>
                                    </p:set>
                                    <p:anim calcmode="lin" valueType="num">
                                      <p:cBhvr additive="base">
                                        <p:cTn id="103" dur="500" fill="hold"/>
                                        <p:tgtEl>
                                          <p:spTgt spid="80"/>
                                        </p:tgtEl>
                                        <p:attrNameLst>
                                          <p:attrName>ppt_x</p:attrName>
                                        </p:attrNameLst>
                                      </p:cBhvr>
                                      <p:tavLst>
                                        <p:tav tm="0">
                                          <p:val>
                                            <p:strVal val="#ppt_x"/>
                                          </p:val>
                                        </p:tav>
                                        <p:tav tm="100000">
                                          <p:val>
                                            <p:strVal val="#ppt_x"/>
                                          </p:val>
                                        </p:tav>
                                      </p:tavLst>
                                    </p:anim>
                                    <p:anim calcmode="lin" valueType="num">
                                      <p:cBhvr additive="base">
                                        <p:cTn id="104" dur="500" fill="hold"/>
                                        <p:tgtEl>
                                          <p:spTgt spid="80"/>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81"/>
                                        </p:tgtEl>
                                        <p:attrNameLst>
                                          <p:attrName>style.visibility</p:attrName>
                                        </p:attrNameLst>
                                      </p:cBhvr>
                                      <p:to>
                                        <p:strVal val="visible"/>
                                      </p:to>
                                    </p:set>
                                    <p:anim calcmode="lin" valueType="num">
                                      <p:cBhvr additive="base">
                                        <p:cTn id="107" dur="500" fill="hold"/>
                                        <p:tgtEl>
                                          <p:spTgt spid="81"/>
                                        </p:tgtEl>
                                        <p:attrNameLst>
                                          <p:attrName>ppt_x</p:attrName>
                                        </p:attrNameLst>
                                      </p:cBhvr>
                                      <p:tavLst>
                                        <p:tav tm="0">
                                          <p:val>
                                            <p:strVal val="#ppt_x"/>
                                          </p:val>
                                        </p:tav>
                                        <p:tav tm="100000">
                                          <p:val>
                                            <p:strVal val="#ppt_x"/>
                                          </p:val>
                                        </p:tav>
                                      </p:tavLst>
                                    </p:anim>
                                    <p:anim calcmode="lin" valueType="num">
                                      <p:cBhvr additive="base">
                                        <p:cTn id="108" dur="500" fill="hold"/>
                                        <p:tgtEl>
                                          <p:spTgt spid="81"/>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82"/>
                                        </p:tgtEl>
                                        <p:attrNameLst>
                                          <p:attrName>style.visibility</p:attrName>
                                        </p:attrNameLst>
                                      </p:cBhvr>
                                      <p:to>
                                        <p:strVal val="visible"/>
                                      </p:to>
                                    </p:set>
                                    <p:anim calcmode="lin" valueType="num">
                                      <p:cBhvr additive="base">
                                        <p:cTn id="111" dur="500" fill="hold"/>
                                        <p:tgtEl>
                                          <p:spTgt spid="82"/>
                                        </p:tgtEl>
                                        <p:attrNameLst>
                                          <p:attrName>ppt_x</p:attrName>
                                        </p:attrNameLst>
                                      </p:cBhvr>
                                      <p:tavLst>
                                        <p:tav tm="0">
                                          <p:val>
                                            <p:strVal val="#ppt_x"/>
                                          </p:val>
                                        </p:tav>
                                        <p:tav tm="100000">
                                          <p:val>
                                            <p:strVal val="#ppt_x"/>
                                          </p:val>
                                        </p:tav>
                                      </p:tavLst>
                                    </p:anim>
                                    <p:anim calcmode="lin" valueType="num">
                                      <p:cBhvr additive="base">
                                        <p:cTn id="112" dur="500" fill="hold"/>
                                        <p:tgtEl>
                                          <p:spTgt spid="82"/>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83"/>
                                        </p:tgtEl>
                                        <p:attrNameLst>
                                          <p:attrName>style.visibility</p:attrName>
                                        </p:attrNameLst>
                                      </p:cBhvr>
                                      <p:to>
                                        <p:strVal val="visible"/>
                                      </p:to>
                                    </p:set>
                                    <p:anim calcmode="lin" valueType="num">
                                      <p:cBhvr additive="base">
                                        <p:cTn id="115" dur="500" fill="hold"/>
                                        <p:tgtEl>
                                          <p:spTgt spid="83"/>
                                        </p:tgtEl>
                                        <p:attrNameLst>
                                          <p:attrName>ppt_x</p:attrName>
                                        </p:attrNameLst>
                                      </p:cBhvr>
                                      <p:tavLst>
                                        <p:tav tm="0">
                                          <p:val>
                                            <p:strVal val="#ppt_x"/>
                                          </p:val>
                                        </p:tav>
                                        <p:tav tm="100000">
                                          <p:val>
                                            <p:strVal val="#ppt_x"/>
                                          </p:val>
                                        </p:tav>
                                      </p:tavLst>
                                    </p:anim>
                                    <p:anim calcmode="lin" valueType="num">
                                      <p:cBhvr additive="base">
                                        <p:cTn id="116"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2" grpId="0"/>
      <p:bldP spid="34" grpId="0"/>
      <p:bldP spid="36" grpId="0"/>
      <p:bldP spid="42" grpId="0"/>
      <p:bldP spid="43" grpId="0"/>
      <p:bldP spid="44" grpId="0"/>
      <p:bldP spid="45" grpId="0"/>
      <p:bldP spid="72" grpId="0"/>
      <p:bldP spid="73" grpId="0" animBg="1"/>
      <p:bldP spid="74" grpId="0" animBg="1"/>
      <p:bldP spid="75" grpId="0"/>
      <p:bldP spid="76" grpId="0"/>
      <p:bldP spid="77" grpId="0"/>
      <p:bldP spid="78" grpId="0"/>
      <p:bldP spid="79" grpId="0"/>
      <p:bldP spid="80" grpId="0" animBg="1"/>
      <p:bldP spid="81" grpId="0"/>
      <p:bldP spid="83"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e7d195523061f1c0 xmlns="http://e7d195523061f1c0/custom/data/def">
  <_7b1dac89e7d195523061f1c0316ecb71 xmlns="">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_7b1dac89e7d195523061f1c0316ecb71>
</e7d195523061f1c0>
</file>

<file path=customXml/itemProps1.xml><?xml version="1.0" encoding="utf-8"?>
<ds:datastoreItem xmlns:ds="http://schemas.openxmlformats.org/officeDocument/2006/customXml" ds:itemID="{94FBDCCB-D919-40BD-984A-2B7055BF870C}">
  <ds:schemaRefs>
    <ds:schemaRef ds:uri="http://e7d195523061f1c0/custom/data/def"/>
    <ds:schemaRef ds:uri=""/>
  </ds:schemaRefs>
</ds:datastoreItem>
</file>

<file path=docProps/app.xml><?xml version="1.0" encoding="utf-8"?>
<Properties xmlns="http://schemas.openxmlformats.org/officeDocument/2006/extended-properties" xmlns:vt="http://schemas.openxmlformats.org/officeDocument/2006/docPropsVTypes">
  <Template>TM10001114[[fn=画廊]]</Template>
  <TotalTime>939</TotalTime>
  <Words>2623</Words>
  <Application>Microsoft Office PowerPoint</Application>
  <PresentationFormat>宽屏</PresentationFormat>
  <Paragraphs>428</Paragraphs>
  <Slides>24</Slides>
  <Notes>2</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24</vt:i4>
      </vt:variant>
    </vt:vector>
  </HeadingPairs>
  <TitlesOfParts>
    <vt:vector size="43" baseType="lpstr">
      <vt:lpstr>Gill Sans</vt:lpstr>
      <vt:lpstr>Gulim</vt:lpstr>
      <vt:lpstr>Open Sans Light</vt:lpstr>
      <vt:lpstr>宋体</vt:lpstr>
      <vt:lpstr>微软雅黑</vt:lpstr>
      <vt:lpstr>幼圆</vt:lpstr>
      <vt:lpstr>Agency FB</vt:lpstr>
      <vt:lpstr>Aparajita</vt:lpstr>
      <vt:lpstr>Arial</vt:lpstr>
      <vt:lpstr>Calibri</vt:lpstr>
      <vt:lpstr>Calibri Light</vt:lpstr>
      <vt:lpstr>Century Gothic</vt:lpstr>
      <vt:lpstr>Lucida Handwriting</vt:lpstr>
      <vt:lpstr>Miriam</vt:lpstr>
      <vt:lpstr>Segoe UI Light</vt:lpstr>
      <vt:lpstr>Tahoma</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©PPTSTORE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©PPTSTORE</dc:creator>
  <dc:description>©PPTSTORE 版权所有</dc:description>
  <cp:lastModifiedBy>zeng qinghong</cp:lastModifiedBy>
  <cp:revision>269</cp:revision>
  <dcterms:created xsi:type="dcterms:W3CDTF">2016-06-09T10:37:26Z</dcterms:created>
  <dcterms:modified xsi:type="dcterms:W3CDTF">2018-05-26T06:00:47Z</dcterms:modified>
</cp:coreProperties>
</file>